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256" r:id="rId2"/>
    <p:sldId id="665" r:id="rId3"/>
    <p:sldId id="455" r:id="rId4"/>
    <p:sldId id="341" r:id="rId5"/>
    <p:sldId id="340" r:id="rId6"/>
    <p:sldId id="347" r:id="rId7"/>
    <p:sldId id="598" r:id="rId8"/>
    <p:sldId id="456" r:id="rId9"/>
    <p:sldId id="510" r:id="rId10"/>
    <p:sldId id="434" r:id="rId11"/>
    <p:sldId id="436" r:id="rId12"/>
    <p:sldId id="638" r:id="rId13"/>
    <p:sldId id="639" r:id="rId14"/>
    <p:sldId id="640" r:id="rId15"/>
    <p:sldId id="514" r:id="rId16"/>
    <p:sldId id="515" r:id="rId17"/>
    <p:sldId id="714" r:id="rId18"/>
    <p:sldId id="539" r:id="rId19"/>
    <p:sldId id="458" r:id="rId20"/>
    <p:sldId id="257" r:id="rId21"/>
    <p:sldId id="540" r:id="rId22"/>
    <p:sldId id="668" r:id="rId23"/>
    <p:sldId id="669" r:id="rId24"/>
    <p:sldId id="653" r:id="rId25"/>
    <p:sldId id="552" r:id="rId26"/>
    <p:sldId id="673" r:id="rId27"/>
    <p:sldId id="551" r:id="rId28"/>
    <p:sldId id="670" r:id="rId29"/>
    <p:sldId id="666" r:id="rId30"/>
    <p:sldId id="463" r:id="rId31"/>
    <p:sldId id="692" r:id="rId32"/>
    <p:sldId id="671" r:id="rId33"/>
    <p:sldId id="667" r:id="rId34"/>
    <p:sldId id="672" r:id="rId35"/>
    <p:sldId id="674" r:id="rId36"/>
    <p:sldId id="654" r:id="rId37"/>
    <p:sldId id="541" r:id="rId38"/>
    <p:sldId id="675" r:id="rId39"/>
    <p:sldId id="542" r:id="rId40"/>
    <p:sldId id="543" r:id="rId41"/>
    <p:sldId id="676" r:id="rId42"/>
    <p:sldId id="677" r:id="rId43"/>
    <p:sldId id="678" r:id="rId44"/>
    <p:sldId id="691" r:id="rId45"/>
    <p:sldId id="681" r:id="rId46"/>
    <p:sldId id="679" r:id="rId47"/>
    <p:sldId id="682" r:id="rId48"/>
    <p:sldId id="685" r:id="rId49"/>
    <p:sldId id="683" r:id="rId50"/>
    <p:sldId id="684" r:id="rId51"/>
    <p:sldId id="689" r:id="rId52"/>
    <p:sldId id="680" r:id="rId53"/>
    <p:sldId id="704" r:id="rId54"/>
    <p:sldId id="693" r:id="rId55"/>
    <p:sldId id="690" r:id="rId56"/>
    <p:sldId id="686" r:id="rId57"/>
    <p:sldId id="687" r:id="rId58"/>
    <p:sldId id="694" r:id="rId59"/>
    <p:sldId id="688" r:id="rId60"/>
    <p:sldId id="698" r:id="rId61"/>
    <p:sldId id="695" r:id="rId62"/>
    <p:sldId id="696" r:id="rId63"/>
    <p:sldId id="699" r:id="rId64"/>
    <p:sldId id="700" r:id="rId65"/>
    <p:sldId id="697" r:id="rId66"/>
    <p:sldId id="705" r:id="rId67"/>
    <p:sldId id="701" r:id="rId68"/>
    <p:sldId id="706" r:id="rId69"/>
    <p:sldId id="707" r:id="rId70"/>
    <p:sldId id="702" r:id="rId71"/>
    <p:sldId id="703" r:id="rId72"/>
    <p:sldId id="708" r:id="rId73"/>
    <p:sldId id="712" r:id="rId74"/>
    <p:sldId id="709" r:id="rId75"/>
    <p:sldId id="710" r:id="rId76"/>
    <p:sldId id="711" r:id="rId77"/>
    <p:sldId id="468" r:id="rId78"/>
    <p:sldId id="475" r:id="rId79"/>
    <p:sldId id="471" r:id="rId80"/>
    <p:sldId id="588" r:id="rId81"/>
    <p:sldId id="656" r:id="rId82"/>
    <p:sldId id="657" r:id="rId83"/>
    <p:sldId id="658" r:id="rId84"/>
    <p:sldId id="713" r:id="rId85"/>
    <p:sldId id="477" r:id="rId86"/>
    <p:sldId id="661" r:id="rId87"/>
    <p:sldId id="715" r:id="rId88"/>
    <p:sldId id="328"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585" autoAdjust="0"/>
  </p:normalViewPr>
  <p:slideViewPr>
    <p:cSldViewPr>
      <p:cViewPr varScale="1">
        <p:scale>
          <a:sx n="82" d="100"/>
          <a:sy n="82" d="100"/>
        </p:scale>
        <p:origin x="1502" y="7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20</a:t>
            </a:fld>
            <a:endParaRPr lang="en-US"/>
          </a:p>
        </p:txBody>
      </p:sp>
    </p:spTree>
    <p:extLst>
      <p:ext uri="{BB962C8B-B14F-4D97-AF65-F5344CB8AC3E}">
        <p14:creationId xmlns:p14="http://schemas.microsoft.com/office/powerpoint/2010/main" val="290426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Tree>
    <p:extLst>
      <p:ext uri="{BB962C8B-B14F-4D97-AF65-F5344CB8AC3E}">
        <p14:creationId xmlns:p14="http://schemas.microsoft.com/office/powerpoint/2010/main" val="166417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52259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315873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Tree>
    <p:extLst>
      <p:ext uri="{BB962C8B-B14F-4D97-AF65-F5344CB8AC3E}">
        <p14:creationId xmlns:p14="http://schemas.microsoft.com/office/powerpoint/2010/main" val="407548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13</a:t>
            </a:fld>
            <a:endParaRPr lang="en-US"/>
          </a:p>
        </p:txBody>
      </p:sp>
    </p:spTree>
    <p:extLst>
      <p:ext uri="{BB962C8B-B14F-4D97-AF65-F5344CB8AC3E}">
        <p14:creationId xmlns:p14="http://schemas.microsoft.com/office/powerpoint/2010/main" val="164871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14</a:t>
            </a:fld>
            <a:endParaRPr lang="en-US"/>
          </a:p>
        </p:txBody>
      </p:sp>
    </p:spTree>
    <p:extLst>
      <p:ext uri="{BB962C8B-B14F-4D97-AF65-F5344CB8AC3E}">
        <p14:creationId xmlns:p14="http://schemas.microsoft.com/office/powerpoint/2010/main" val="388362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a:p>
        </p:txBody>
      </p:sp>
    </p:spTree>
    <p:extLst>
      <p:ext uri="{BB962C8B-B14F-4D97-AF65-F5344CB8AC3E}">
        <p14:creationId xmlns:p14="http://schemas.microsoft.com/office/powerpoint/2010/main" val="779644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16</a:t>
            </a:fld>
            <a:endParaRPr lang="en-US"/>
          </a:p>
        </p:txBody>
      </p:sp>
    </p:spTree>
    <p:extLst>
      <p:ext uri="{BB962C8B-B14F-4D97-AF65-F5344CB8AC3E}">
        <p14:creationId xmlns:p14="http://schemas.microsoft.com/office/powerpoint/2010/main" val="1937225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lvl1pPr>
              <a:defRPr lang="en-US" sz="2500"/>
            </a:lvl1pPr>
          </a:lstStyle>
          <a:p>
            <a:pPr marL="0" lvl="0" indent="0" algn="ctr">
              <a:buNone/>
            </a:pPr>
            <a:r>
              <a:rPr lang="en-US"/>
              <a:t>Click to edit Master subtitle style</a:t>
            </a:r>
          </a:p>
        </p:txBody>
      </p:sp>
      <p:sp>
        <p:nvSpPr>
          <p:cNvPr id="4" name="Date Placeholder 3"/>
          <p:cNvSpPr>
            <a:spLocks noGrp="1"/>
          </p:cNvSpPr>
          <p:nvPr>
            <p:ph type="dt" sz="half" idx="10"/>
          </p:nvPr>
        </p:nvSpPr>
        <p:spPr/>
        <p:txBody>
          <a:bodyPr/>
          <a:lstStyle/>
          <a:p>
            <a:fld id="{6A169D42-3476-42D8-AC56-8219F6CD98B4}"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CDA4F9-00EB-40FE-AB35-A51514A03F9A}"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B7470C-31D9-4C05-A5A7-2BDF3B2BE1CC}"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34682B-E25E-4F2F-AB4B-83ACDE792A38}"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2D3024-341A-4685-936E-0956671F33CD}"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D8B44F-D36C-4D6B-B52C-62020526040A}" type="datetime1">
              <a:rPr lang="en-US" smtClean="0"/>
              <a:t>1/5/2024</a:t>
            </a:fld>
            <a:endParaRPr lang="en-US"/>
          </a:p>
        </p:txBody>
      </p:sp>
      <p:sp>
        <p:nvSpPr>
          <p:cNvPr id="6" name="Footer Placeholder 5"/>
          <p:cNvSpPr>
            <a:spLocks noGrp="1"/>
          </p:cNvSpPr>
          <p:nvPr>
            <p:ph type="ftr" sz="quarter" idx="11"/>
          </p:nvPr>
        </p:nvSpPr>
        <p:spPr/>
        <p:txBody>
          <a:bodyPr/>
          <a:lstStyle/>
          <a:p>
            <a:r>
              <a:rPr lang="en-US" dirty="0"/>
              <a:t>Mr. ANKUR CHAUDHARY     ADVANCED JAVA PROGRAMMING                   Unit-3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112504-4E10-4A9D-8654-610E51C41B59}" type="datetime1">
              <a:rPr lang="en-US" smtClean="0"/>
              <a:t>1/5/2024</a:t>
            </a:fld>
            <a:endParaRPr lang="en-US"/>
          </a:p>
        </p:txBody>
      </p:sp>
      <p:sp>
        <p:nvSpPr>
          <p:cNvPr id="8" name="Footer Placeholder 7"/>
          <p:cNvSpPr>
            <a:spLocks noGrp="1"/>
          </p:cNvSpPr>
          <p:nvPr>
            <p:ph type="ftr" sz="quarter" idx="11"/>
          </p:nvPr>
        </p:nvSpPr>
        <p:spPr/>
        <p:txBody>
          <a:bodyPr/>
          <a:lstStyle/>
          <a:p>
            <a:r>
              <a:rPr lang="en-US" dirty="0"/>
              <a:t>Mr. ANKUR CHAUDHARY     ADVANCED JAVA PROGRAMMING                   Unit-3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0E4124-4819-43A9-B367-FFD3EF380FE5}" type="datetime1">
              <a:rPr lang="en-US" smtClean="0"/>
              <a:t>1/5/2024</a:t>
            </a:fld>
            <a:endParaRPr lang="en-US"/>
          </a:p>
        </p:txBody>
      </p:sp>
      <p:sp>
        <p:nvSpPr>
          <p:cNvPr id="4" name="Footer Placeholder 3"/>
          <p:cNvSpPr>
            <a:spLocks noGrp="1"/>
          </p:cNvSpPr>
          <p:nvPr>
            <p:ph type="ftr" sz="quarter" idx="11"/>
          </p:nvPr>
        </p:nvSpPr>
        <p:spPr/>
        <p:txBody>
          <a:bodyPr/>
          <a:lstStyle/>
          <a:p>
            <a:r>
              <a:rPr lang="en-US" dirty="0"/>
              <a:t>Mr. ANKUR CHAUDHARY     ADVANCED JAVA PROGRAMMING                   Unit-3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4DF98C-73AD-44C7-A93C-5EF55A74A4CA}" type="datetime1">
              <a:rPr lang="en-US" smtClean="0"/>
              <a:t>1/5/2024</a:t>
            </a:fld>
            <a:endParaRPr lang="en-US"/>
          </a:p>
        </p:txBody>
      </p:sp>
      <p:sp>
        <p:nvSpPr>
          <p:cNvPr id="3" name="Footer Placeholder 2"/>
          <p:cNvSpPr>
            <a:spLocks noGrp="1"/>
          </p:cNvSpPr>
          <p:nvPr>
            <p:ph type="ftr" sz="quarter" idx="11"/>
          </p:nvPr>
        </p:nvSpPr>
        <p:spPr/>
        <p:txBody>
          <a:bodyPr/>
          <a:lstStyle/>
          <a:p>
            <a:r>
              <a:rPr lang="en-US" dirty="0"/>
              <a:t>Mr. ANKUR CHAUDHARY     ADVANCED JAVA PROGRAMMING                   Unit-3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7036FA-BB78-4468-AC4A-A12A3A0FFB89}" type="datetime1">
              <a:rPr lang="en-US" smtClean="0"/>
              <a:t>1/5/2024</a:t>
            </a:fld>
            <a:endParaRPr lang="en-US"/>
          </a:p>
        </p:txBody>
      </p:sp>
      <p:sp>
        <p:nvSpPr>
          <p:cNvPr id="6" name="Footer Placeholder 5"/>
          <p:cNvSpPr>
            <a:spLocks noGrp="1"/>
          </p:cNvSpPr>
          <p:nvPr>
            <p:ph type="ftr" sz="quarter" idx="11"/>
          </p:nvPr>
        </p:nvSpPr>
        <p:spPr/>
        <p:txBody>
          <a:bodyPr/>
          <a:lstStyle/>
          <a:p>
            <a:r>
              <a:rPr lang="en-US" dirty="0"/>
              <a:t>Mr. ANKUR CHAUDHARY     ADVANCED JAVA PROGRAMMING                   Unit-3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C6322-4DEB-472E-98D3-FF9DE722EC22}" type="datetime1">
              <a:rPr lang="en-US" smtClean="0"/>
              <a:t>1/5/2024</a:t>
            </a:fld>
            <a:endParaRPr lang="en-US"/>
          </a:p>
        </p:txBody>
      </p:sp>
      <p:sp>
        <p:nvSpPr>
          <p:cNvPr id="6" name="Footer Placeholder 5"/>
          <p:cNvSpPr>
            <a:spLocks noGrp="1"/>
          </p:cNvSpPr>
          <p:nvPr>
            <p:ph type="ftr" sz="quarter" idx="11"/>
          </p:nvPr>
        </p:nvSpPr>
        <p:spPr/>
        <p:txBody>
          <a:bodyPr/>
          <a:lstStyle/>
          <a:p>
            <a:r>
              <a:rPr lang="en-US" dirty="0"/>
              <a:t>Mr. ANKUR CHAUDHARY     ADVANCED JAVA PROGRAMMING                   Unit-3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62804-9B82-426C-86C0-9B37BC85196F}" type="datetime1">
              <a:rPr lang="en-US" smtClean="0"/>
              <a:t>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Mr. ANKUR CHAUDHARY     ADVANCED JAVA PROGRAMMING                   Unit-3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pic>
        <p:nvPicPr>
          <p:cNvPr id="8" name="Picture 2" descr="Image preview">
            <a:extLst>
              <a:ext uri="{FF2B5EF4-FFF2-40B4-BE49-F238E27FC236}">
                <a16:creationId xmlns:a16="http://schemas.microsoft.com/office/drawing/2014/main" id="{4BFCB835-BD89-40A2-AC36-F6FE89AABE86}"/>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5711" y="23241"/>
            <a:ext cx="1279689" cy="89115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YpsFT50mths?list=PLd3UqWTnYXOlc93disyBjyFv-r1Vq-5zh" TargetMode="External"/><Relationship Id="rId2" Type="http://schemas.openxmlformats.org/officeDocument/2006/relationships/hyperlink" Target="https://youtu.be/6grF7_VzlZk?list=PLnfapp4Woqpqh_ebAN5mEZWrN4BjaoL_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YpsFT50mths?list=PLd3UqWTnYXOlc93disyBjyFv-r1Vq-5zh"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java2blog.com/2016/01/how-to-create-simple-java-project-using.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vC5O5nDCYBU&amp;list=PLd3UqWTnYXOlc93disyBjyFv-r1Vq-5zh&amp;index=2" TargetMode="External"/><Relationship Id="rId2" Type="http://schemas.openxmlformats.org/officeDocument/2006/relationships/hyperlink" Target="https://youtu.be/6grF7_VzlZk?list=PLnfapp4Woqpqh_ebAN5mEZWrN4BjaoL_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err="1">
                <a:latin typeface="Times New Roman" panose="02020603050405020304" pitchFamily="18" charset="0"/>
                <a:cs typeface="Times New Roman" panose="02020603050405020304" pitchFamily="18" charset="0"/>
              </a:rPr>
              <a:t>Noida</a:t>
            </a:r>
            <a:r>
              <a:rPr lang="en-US" sz="2400" b="1" dirty="0">
                <a:latin typeface="Times New Roman" panose="02020603050405020304" pitchFamily="18" charset="0"/>
                <a:cs typeface="Times New Roman" panose="02020603050405020304" pitchFamily="18" charset="0"/>
              </a:rPr>
              <a:t> Institute of Engineering and Technology, Greater </a:t>
            </a:r>
            <a:r>
              <a:rPr lang="en-US" sz="2400" b="1" dirty="0" err="1">
                <a:latin typeface="Times New Roman" panose="02020603050405020304" pitchFamily="18" charset="0"/>
                <a:cs typeface="Times New Roman" panose="02020603050405020304" pitchFamily="18" charset="0"/>
              </a:rPr>
              <a:t>Noida</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1295400"/>
            <a:ext cx="6400800" cy="898525"/>
          </a:xfrm>
        </p:spPr>
        <p:style>
          <a:lnRef idx="2">
            <a:schemeClr val="accent5"/>
          </a:lnRef>
          <a:fillRef idx="1">
            <a:schemeClr val="lt1"/>
          </a:fillRef>
          <a:effectRef idx="0">
            <a:schemeClr val="accent5"/>
          </a:effectRef>
          <a:fontRef idx="minor">
            <a:schemeClr val="dk1"/>
          </a:fontRef>
        </p:style>
        <p:txBody>
          <a:bodyPr>
            <a:normAutofit lnSpcReduction="10000"/>
          </a:bodyPr>
          <a:lstStyle/>
          <a:p>
            <a:pPr marL="0" indent="0" algn="ctr">
              <a:buNone/>
            </a:pPr>
            <a:r>
              <a:rPr lang="en-US" sz="2500" b="1" dirty="0">
                <a:solidFill>
                  <a:schemeClr val="tx1"/>
                </a:solidFill>
                <a:latin typeface="Times New Roman" panose="02020603050405020304" pitchFamily="18" charset="0"/>
                <a:cs typeface="Times New Roman" panose="02020603050405020304" pitchFamily="18" charset="0"/>
              </a:rPr>
              <a:t>Advanced Java Programming</a:t>
            </a:r>
          </a:p>
          <a:p>
            <a:pPr marL="0" indent="0" algn="ctr">
              <a:buNone/>
            </a:pPr>
            <a:r>
              <a:rPr lang="en-IN" b="1" dirty="0">
                <a:solidFill>
                  <a:schemeClr val="tx1"/>
                </a:solidFill>
                <a:latin typeface="Times New Roman" panose="02020603050405020304" pitchFamily="18" charset="0"/>
                <a:cs typeface="Times New Roman" panose="02020603050405020304" pitchFamily="18" charset="0"/>
              </a:rPr>
              <a:t>AMICSE0601</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6" name="Subtitle 2"/>
          <p:cNvSpPr txBox="1">
            <a:spLocks/>
          </p:cNvSpPr>
          <p:nvPr/>
        </p:nvSpPr>
        <p:spPr>
          <a:xfrm>
            <a:off x="4724400" y="3962400"/>
            <a:ext cx="41148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ANKUR CHAUDHARY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Assistant Professor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a:solidFill>
                  <a:schemeClr val="tx1"/>
                </a:solidFill>
                <a:latin typeface="Times New Roman" panose="02020603050405020304" pitchFamily="18" charset="0"/>
                <a:cs typeface="Times New Roman" panose="02020603050405020304" pitchFamily="18" charset="0"/>
              </a:rPr>
              <a:t>CSE </a:t>
            </a:r>
            <a:r>
              <a:rPr lang="en-US" sz="2400" baseline="0" dirty="0" err="1">
                <a:solidFill>
                  <a:schemeClr val="tx1"/>
                </a:solidFill>
                <a:latin typeface="Times New Roman" panose="02020603050405020304" pitchFamily="18" charset="0"/>
                <a:cs typeface="Times New Roman" panose="02020603050405020304" pitchFamily="18" charset="0"/>
              </a:rPr>
              <a:t>M.Tech</a:t>
            </a:r>
            <a:r>
              <a:rPr lang="en-US" sz="2400" baseline="0" dirty="0">
                <a:solidFill>
                  <a:schemeClr val="tx1"/>
                </a:solidFill>
                <a:latin typeface="Times New Roman" panose="02020603050405020304" pitchFamily="18" charset="0"/>
                <a:cs typeface="Times New Roman" panose="02020603050405020304" pitchFamily="18" charset="0"/>
              </a:rPr>
              <a:t> Int.</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6A593A38-2520-4C5D-A1C2-CE30EAA21C00}" type="datetime1">
              <a:rPr lang="en-US" smtClean="0"/>
              <a:t>1/5/2024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III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dirty="0"/>
              <a:t>Mr. ANKUR CHAUDHARY     ADVANCED JAVA PROGRAMMING                   Unit-3                       </a:t>
            </a: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IN" sz="2400" b="1" i="0" u="none" strike="noStrike" baseline="0" dirty="0">
                <a:latin typeface="CIDFont+F1"/>
              </a:rPr>
              <a:t>Spring 5.0</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6</a:t>
            </a:r>
            <a:r>
              <a:rPr kumimoji="0" lang="en-US" sz="2000" b="0" i="0"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th</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Semester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a:solidFill>
                  <a:schemeClr val="tx1"/>
                </a:solidFill>
                <a:latin typeface="Times New Roman" panose="02020603050405020304" pitchFamily="18" charset="0"/>
                <a:cs typeface="Times New Roman" panose="02020603050405020304" pitchFamily="18" charset="0"/>
              </a:rPr>
              <a:t>(CSE </a:t>
            </a:r>
            <a:r>
              <a:rPr lang="en-US" sz="2000" baseline="0" dirty="0" err="1">
                <a:solidFill>
                  <a:schemeClr val="tx1"/>
                </a:solidFill>
                <a:latin typeface="Times New Roman" panose="02020603050405020304" pitchFamily="18" charset="0"/>
                <a:cs typeface="Times New Roman" panose="02020603050405020304" pitchFamily="18" charset="0"/>
              </a:rPr>
              <a:t>M.Tech</a:t>
            </a:r>
            <a:r>
              <a:rPr lang="en-US" sz="2000" baseline="0" dirty="0">
                <a:solidFill>
                  <a:schemeClr val="tx1"/>
                </a:solidFill>
                <a:latin typeface="Times New Roman" panose="02020603050405020304" pitchFamily="18" charset="0"/>
                <a:cs typeface="Times New Roman" panose="02020603050405020304" pitchFamily="18" charset="0"/>
              </a:rPr>
              <a:t> Int./</a:t>
            </a:r>
            <a:r>
              <a:rPr lang="en-US" sz="2000" baseline="0" dirty="0" err="1">
                <a:solidFill>
                  <a:schemeClr val="tx1"/>
                </a:solidFill>
                <a:latin typeface="Times New Roman" panose="02020603050405020304" pitchFamily="18" charset="0"/>
                <a:cs typeface="Times New Roman" panose="02020603050405020304" pitchFamily="18" charset="0"/>
              </a:rPr>
              <a:t>B.Tech</a:t>
            </a:r>
            <a:r>
              <a:rPr lang="en-US" sz="2000" baseline="0" dirty="0">
                <a:solidFill>
                  <a:schemeClr val="tx1"/>
                </a:solidFill>
                <a:latin typeface="Times New Roman" panose="02020603050405020304" pitchFamily="18" charset="0"/>
                <a:cs typeface="Times New Roman" panose="02020603050405020304" pitchFamily="18" charset="0"/>
              </a:rPr>
              <a:t>)</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4BA5C0-46D9-4070-7C7A-04050814F9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400" y="2201862"/>
            <a:ext cx="1676400" cy="1752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90600"/>
            <a:ext cx="7696200" cy="5365750"/>
          </a:xfrm>
        </p:spPr>
        <p:txBody>
          <a:bodyPr>
            <a:normAutofit/>
          </a:bodyPr>
          <a:lstStyle/>
          <a:p>
            <a:pPr marL="0" indent="0" algn="just" fontAlgn="auto">
              <a:spcAft>
                <a:spcPts val="0"/>
              </a:spcAft>
              <a:buFont typeface="Arial" charset="0"/>
              <a:buNone/>
              <a:defRPr/>
            </a:pPr>
            <a:r>
              <a:rPr lang="en-US" sz="2000" dirty="0">
                <a:latin typeface="Times New Roman" pitchFamily="18" charset="0"/>
                <a:cs typeface="Times New Roman" pitchFamily="18" charset="0"/>
              </a:rPr>
              <a:t>1. </a:t>
            </a:r>
            <a:r>
              <a:rPr lang="en-US" sz="1800" dirty="0">
                <a:latin typeface="Times New Roman" pitchFamily="18" charset="0"/>
                <a:cs typeface="Times New Roman" pitchFamily="18" charset="0"/>
              </a:rPr>
              <a:t>Engineering knowledge</a:t>
            </a:r>
          </a:p>
          <a:p>
            <a:pPr marL="0" indent="0" algn="just" fontAlgn="auto">
              <a:spcAft>
                <a:spcPts val="0"/>
              </a:spcAft>
              <a:buFont typeface="Arial" charset="0"/>
              <a:buNone/>
              <a:defRPr/>
            </a:pPr>
            <a:r>
              <a:rPr lang="en-US" sz="1800" dirty="0">
                <a:latin typeface="Times New Roman" pitchFamily="18" charset="0"/>
                <a:cs typeface="Times New Roman" pitchFamily="18" charset="0"/>
              </a:rPr>
              <a:t>2. Problem analysis</a:t>
            </a:r>
            <a:endParaRPr lang="en-IN" sz="1800" dirty="0">
              <a:latin typeface="Times New Roman" pitchFamily="18" charset="0"/>
              <a:cs typeface="Times New Roman" pitchFamily="18" charset="0"/>
            </a:endParaRPr>
          </a:p>
          <a:p>
            <a:pPr marL="0" indent="0" algn="just" fontAlgn="auto">
              <a:spcAft>
                <a:spcPts val="0"/>
              </a:spcAft>
              <a:buFont typeface="Arial" charset="0"/>
              <a:buNone/>
              <a:defRPr/>
            </a:pPr>
            <a:r>
              <a:rPr lang="en-US" sz="1800" dirty="0">
                <a:latin typeface="Times New Roman" pitchFamily="18" charset="0"/>
                <a:cs typeface="Times New Roman" pitchFamily="18" charset="0"/>
              </a:rPr>
              <a:t>3. Design/development of solutions</a:t>
            </a:r>
            <a:endParaRPr lang="en-IN" sz="1800" dirty="0">
              <a:latin typeface="Times New Roman" pitchFamily="18" charset="0"/>
              <a:cs typeface="Times New Roman" pitchFamily="18" charset="0"/>
            </a:endParaRPr>
          </a:p>
          <a:p>
            <a:pPr marL="0" indent="0" algn="just" fontAlgn="auto">
              <a:spcAft>
                <a:spcPts val="0"/>
              </a:spcAft>
              <a:buFont typeface="Arial" charset="0"/>
              <a:buNone/>
              <a:defRPr/>
            </a:pPr>
            <a:r>
              <a:rPr lang="en-US" sz="1800" dirty="0">
                <a:latin typeface="Times New Roman" pitchFamily="18" charset="0"/>
                <a:cs typeface="Times New Roman" pitchFamily="18" charset="0"/>
              </a:rPr>
              <a:t>4.Conduct investigations of complex problems</a:t>
            </a:r>
            <a:endParaRPr lang="en-IN" sz="1800" dirty="0">
              <a:latin typeface="Times New Roman" pitchFamily="18" charset="0"/>
              <a:cs typeface="Times New Roman" pitchFamily="18" charset="0"/>
            </a:endParaRPr>
          </a:p>
          <a:p>
            <a:pPr marL="0" indent="0" algn="just" fontAlgn="auto">
              <a:spcAft>
                <a:spcPts val="0"/>
              </a:spcAft>
              <a:buFont typeface="Arial" charset="0"/>
              <a:buNone/>
              <a:defRPr/>
            </a:pPr>
            <a:r>
              <a:rPr lang="en-US" sz="1800" dirty="0">
                <a:latin typeface="Times New Roman" pitchFamily="18" charset="0"/>
                <a:cs typeface="Times New Roman" pitchFamily="18" charset="0"/>
              </a:rPr>
              <a:t>5. Modern tool usage</a:t>
            </a:r>
          </a:p>
          <a:p>
            <a:pPr marL="0" indent="0" algn="just" fontAlgn="auto">
              <a:spcAft>
                <a:spcPts val="0"/>
              </a:spcAft>
              <a:buFont typeface="Arial" charset="0"/>
              <a:buNone/>
              <a:defRPr/>
            </a:pPr>
            <a:r>
              <a:rPr lang="en-US" sz="1800" dirty="0">
                <a:latin typeface="Times New Roman" pitchFamily="18" charset="0"/>
                <a:cs typeface="Times New Roman" pitchFamily="18" charset="0"/>
              </a:rPr>
              <a:t>6. The engineer and society</a:t>
            </a:r>
          </a:p>
          <a:p>
            <a:pPr marL="0" indent="0" algn="just" fontAlgn="auto">
              <a:spcAft>
                <a:spcPts val="0"/>
              </a:spcAft>
              <a:buFont typeface="Arial" charset="0"/>
              <a:buNone/>
              <a:defRPr/>
            </a:pPr>
            <a:r>
              <a:rPr lang="en-US" sz="1800" dirty="0">
                <a:latin typeface="Times New Roman" pitchFamily="18" charset="0"/>
                <a:cs typeface="Times New Roman" pitchFamily="18" charset="0"/>
              </a:rPr>
              <a:t>7. Environment and sustainability</a:t>
            </a:r>
          </a:p>
          <a:p>
            <a:pPr marL="0" indent="0" algn="just" fontAlgn="auto">
              <a:spcAft>
                <a:spcPts val="0"/>
              </a:spcAft>
              <a:buFont typeface="Arial" charset="0"/>
              <a:buNone/>
              <a:defRPr/>
            </a:pPr>
            <a:r>
              <a:rPr lang="en-US" sz="1800" dirty="0">
                <a:latin typeface="Times New Roman" pitchFamily="18" charset="0"/>
                <a:cs typeface="Times New Roman" pitchFamily="18" charset="0"/>
              </a:rPr>
              <a:t>8. Ethics:</a:t>
            </a:r>
          </a:p>
          <a:p>
            <a:pPr marL="0" indent="0" algn="just" fontAlgn="auto">
              <a:spcAft>
                <a:spcPts val="0"/>
              </a:spcAft>
              <a:buFont typeface="Arial" charset="0"/>
              <a:buNone/>
              <a:defRPr/>
            </a:pPr>
            <a:r>
              <a:rPr lang="en-US" sz="1800" dirty="0">
                <a:latin typeface="Times New Roman" pitchFamily="18" charset="0"/>
                <a:cs typeface="Times New Roman" pitchFamily="18" charset="0"/>
              </a:rPr>
              <a:t>9. Individual and team work</a:t>
            </a:r>
          </a:p>
          <a:p>
            <a:pPr marL="0" indent="0" algn="just" fontAlgn="auto">
              <a:spcAft>
                <a:spcPts val="0"/>
              </a:spcAft>
              <a:buFont typeface="Arial" charset="0"/>
              <a:buNone/>
              <a:defRPr/>
            </a:pPr>
            <a:r>
              <a:rPr lang="en-US" sz="1800" dirty="0">
                <a:latin typeface="Times New Roman" pitchFamily="18" charset="0"/>
                <a:cs typeface="Times New Roman" pitchFamily="18" charset="0"/>
              </a:rPr>
              <a:t>10. Communication</a:t>
            </a:r>
          </a:p>
          <a:p>
            <a:pPr marL="0" indent="0" algn="just" fontAlgn="auto">
              <a:spcAft>
                <a:spcPts val="0"/>
              </a:spcAft>
              <a:buFont typeface="Arial" charset="0"/>
              <a:buNone/>
              <a:defRPr/>
            </a:pPr>
            <a:r>
              <a:rPr lang="en-US" sz="1800" dirty="0">
                <a:latin typeface="Times New Roman" pitchFamily="18" charset="0"/>
                <a:cs typeface="Times New Roman" pitchFamily="18" charset="0"/>
              </a:rPr>
              <a:t>11. Project management and finance</a:t>
            </a:r>
          </a:p>
          <a:p>
            <a:pPr marL="0" indent="0" algn="just" fontAlgn="auto">
              <a:spcAft>
                <a:spcPts val="0"/>
              </a:spcAft>
              <a:buFont typeface="Arial" charset="0"/>
              <a:buNone/>
              <a:defRPr/>
            </a:pPr>
            <a:r>
              <a:rPr lang="en-US" sz="1800" dirty="0">
                <a:latin typeface="Times New Roman" pitchFamily="18" charset="0"/>
                <a:cs typeface="Times New Roman" pitchFamily="18" charset="0"/>
              </a:rPr>
              <a:t>12. Life-long learning</a:t>
            </a:r>
          </a:p>
          <a:p>
            <a:pPr marL="0" indent="0" algn="just">
              <a:buNone/>
            </a:pPr>
            <a:endParaRPr lang="en-US" sz="1400" dirty="0"/>
          </a:p>
        </p:txBody>
      </p:sp>
      <p:sp>
        <p:nvSpPr>
          <p:cNvPr id="6" name="Date Placeholder 5"/>
          <p:cNvSpPr>
            <a:spLocks noGrp="1"/>
          </p:cNvSpPr>
          <p:nvPr>
            <p:ph type="dt" sz="half" idx="10"/>
          </p:nvPr>
        </p:nvSpPr>
        <p:spPr/>
        <p:txBody>
          <a:bodyPr/>
          <a:lstStyle/>
          <a:p>
            <a:fld id="{352026CB-1E85-4D95-BA7D-D5E3DD6632DB}" type="datetime1">
              <a:rPr lang="en-US" smtClean="0"/>
              <a:t>1/5/2024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a:t>
            </a:r>
          </a:p>
        </p:txBody>
      </p:sp>
      <p:sp>
        <p:nvSpPr>
          <p:cNvPr id="13" name="Footer Placeholder 4">
            <a:extLst>
              <a:ext uri="{FF2B5EF4-FFF2-40B4-BE49-F238E27FC236}">
                <a16:creationId xmlns:a16="http://schemas.microsoft.com/office/drawing/2014/main" id="{A3D5BA40-0C91-4939-A783-51F2938ABF35}"/>
              </a:ext>
            </a:extLst>
          </p:cNvPr>
          <p:cNvSpPr>
            <a:spLocks noGrp="1"/>
          </p:cNvSpPr>
          <p:nvPr>
            <p:ph type="ftr" sz="quarter" idx="11"/>
          </p:nvPr>
        </p:nvSpPr>
        <p:spPr>
          <a:xfrm>
            <a:off x="1752600" y="6529787"/>
            <a:ext cx="4953000" cy="191688"/>
          </a:xfrm>
        </p:spPr>
        <p:txBody>
          <a:bodyPr/>
          <a:lstStyle/>
          <a:p>
            <a:r>
              <a:rPr lang="en-US" dirty="0"/>
              <a:t>Mr. ANKUR CHAUDHARY     ADVANCED JAVA PROGRAMMING                   Unit-3                       </a:t>
            </a:r>
          </a:p>
        </p:txBody>
      </p:sp>
    </p:spTree>
    <p:extLst>
      <p:ext uri="{BB962C8B-B14F-4D97-AF65-F5344CB8AC3E}">
        <p14:creationId xmlns:p14="http://schemas.microsoft.com/office/powerpoint/2010/main" val="141434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F57BFF90-B8AC-416A-9CF7-5C25B4905076}" type="datetime1">
              <a:rPr lang="en-US" smtClean="0"/>
              <a:t>1/5/2024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CO-PO Mapping</a:t>
            </a:r>
          </a:p>
        </p:txBody>
      </p:sp>
      <p:sp>
        <p:nvSpPr>
          <p:cNvPr id="11" name="Rectangle 1">
            <a:extLst>
              <a:ext uri="{FF2B5EF4-FFF2-40B4-BE49-F238E27FC236}">
                <a16:creationId xmlns:a16="http://schemas.microsoft.com/office/drawing/2014/main" id="{2FF97F26-F598-47E4-AAB1-5C5917B470F8}"/>
              </a:ext>
            </a:extLst>
          </p:cNvPr>
          <p:cNvSpPr>
            <a:spLocks noChangeArrowheads="1"/>
          </p:cNvSpPr>
          <p:nvPr/>
        </p:nvSpPr>
        <p:spPr bwMode="auto">
          <a:xfrm>
            <a:off x="714348" y="1046274"/>
            <a:ext cx="8001056"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Mapping of Course Outcomes and Program Outcomes</a:t>
            </a:r>
            <a:r>
              <a:rPr kumimoji="0" lang="en-US" b="1" i="0" u="none" strike="noStrike" cap="none" normalizeH="0" baseline="0" dirty="0">
                <a:ln>
                  <a:noFill/>
                </a:ln>
                <a:effectLst/>
                <a:latin typeface="Times New Roman" panose="02020603050405020304" pitchFamily="18" charset="0"/>
                <a:ea typeface="Calibri" pitchFamily="34" charset="0"/>
                <a:cs typeface="Times New Roman" panose="02020603050405020304" pitchFamily="18" charset="0"/>
              </a:rPr>
              <a:t>:</a:t>
            </a:r>
            <a:endParaRPr kumimoji="0" lang="en-US"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1E1F1E67-DD97-4391-AC3D-A518E91C4D45}"/>
              </a:ext>
            </a:extLst>
          </p:cNvPr>
          <p:cNvSpPr>
            <a:spLocks noGrp="1"/>
          </p:cNvSpPr>
          <p:nvPr>
            <p:ph type="ftr" sz="quarter" idx="11"/>
          </p:nvPr>
        </p:nvSpPr>
        <p:spPr>
          <a:xfrm>
            <a:off x="2514600" y="6356350"/>
            <a:ext cx="4191000" cy="365125"/>
          </a:xfrm>
        </p:spPr>
        <p:txBody>
          <a:bodyPr/>
          <a:lstStyle/>
          <a:p>
            <a:r>
              <a:rPr lang="en-US" dirty="0"/>
              <a:t>Mr. ANKUR CHAUDHARY     ADVANCED JAVA PROGRAMMING                   Unit-3                       </a:t>
            </a:r>
          </a:p>
        </p:txBody>
      </p:sp>
      <p:graphicFrame>
        <p:nvGraphicFramePr>
          <p:cNvPr id="2" name="Table 1">
            <a:extLst>
              <a:ext uri="{FF2B5EF4-FFF2-40B4-BE49-F238E27FC236}">
                <a16:creationId xmlns:a16="http://schemas.microsoft.com/office/drawing/2014/main" id="{0CAE263D-2486-4987-9048-4B7ABC94FC61}"/>
              </a:ext>
            </a:extLst>
          </p:cNvPr>
          <p:cNvGraphicFramePr>
            <a:graphicFrameLocks noGrp="1"/>
          </p:cNvGraphicFramePr>
          <p:nvPr>
            <p:extLst>
              <p:ext uri="{D42A27DB-BD31-4B8C-83A1-F6EECF244321}">
                <p14:modId xmlns:p14="http://schemas.microsoft.com/office/powerpoint/2010/main" val="1979660131"/>
              </p:ext>
            </p:extLst>
          </p:nvPr>
        </p:nvGraphicFramePr>
        <p:xfrm>
          <a:off x="428596" y="1403883"/>
          <a:ext cx="8229600" cy="4697018"/>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702176703"/>
                    </a:ext>
                  </a:extLst>
                </a:gridCol>
                <a:gridCol w="533400">
                  <a:extLst>
                    <a:ext uri="{9D8B030D-6E8A-4147-A177-3AD203B41FA5}">
                      <a16:colId xmlns:a16="http://schemas.microsoft.com/office/drawing/2014/main" val="3660908976"/>
                    </a:ext>
                  </a:extLst>
                </a:gridCol>
                <a:gridCol w="533400">
                  <a:extLst>
                    <a:ext uri="{9D8B030D-6E8A-4147-A177-3AD203B41FA5}">
                      <a16:colId xmlns:a16="http://schemas.microsoft.com/office/drawing/2014/main" val="2888870424"/>
                    </a:ext>
                  </a:extLst>
                </a:gridCol>
                <a:gridCol w="533400">
                  <a:extLst>
                    <a:ext uri="{9D8B030D-6E8A-4147-A177-3AD203B41FA5}">
                      <a16:colId xmlns:a16="http://schemas.microsoft.com/office/drawing/2014/main" val="2370135399"/>
                    </a:ext>
                  </a:extLst>
                </a:gridCol>
                <a:gridCol w="609600">
                  <a:extLst>
                    <a:ext uri="{9D8B030D-6E8A-4147-A177-3AD203B41FA5}">
                      <a16:colId xmlns:a16="http://schemas.microsoft.com/office/drawing/2014/main" val="2195822827"/>
                    </a:ext>
                  </a:extLst>
                </a:gridCol>
                <a:gridCol w="533400">
                  <a:extLst>
                    <a:ext uri="{9D8B030D-6E8A-4147-A177-3AD203B41FA5}">
                      <a16:colId xmlns:a16="http://schemas.microsoft.com/office/drawing/2014/main" val="998325998"/>
                    </a:ext>
                  </a:extLst>
                </a:gridCol>
                <a:gridCol w="457200">
                  <a:extLst>
                    <a:ext uri="{9D8B030D-6E8A-4147-A177-3AD203B41FA5}">
                      <a16:colId xmlns:a16="http://schemas.microsoft.com/office/drawing/2014/main" val="4085068473"/>
                    </a:ext>
                  </a:extLst>
                </a:gridCol>
                <a:gridCol w="533400">
                  <a:extLst>
                    <a:ext uri="{9D8B030D-6E8A-4147-A177-3AD203B41FA5}">
                      <a16:colId xmlns:a16="http://schemas.microsoft.com/office/drawing/2014/main" val="3521449803"/>
                    </a:ext>
                  </a:extLst>
                </a:gridCol>
                <a:gridCol w="609600">
                  <a:extLst>
                    <a:ext uri="{9D8B030D-6E8A-4147-A177-3AD203B41FA5}">
                      <a16:colId xmlns:a16="http://schemas.microsoft.com/office/drawing/2014/main" val="2867394348"/>
                    </a:ext>
                  </a:extLst>
                </a:gridCol>
                <a:gridCol w="609600">
                  <a:extLst>
                    <a:ext uri="{9D8B030D-6E8A-4147-A177-3AD203B41FA5}">
                      <a16:colId xmlns:a16="http://schemas.microsoft.com/office/drawing/2014/main" val="3995921875"/>
                    </a:ext>
                  </a:extLst>
                </a:gridCol>
                <a:gridCol w="685800">
                  <a:extLst>
                    <a:ext uri="{9D8B030D-6E8A-4147-A177-3AD203B41FA5}">
                      <a16:colId xmlns:a16="http://schemas.microsoft.com/office/drawing/2014/main" val="1751331194"/>
                    </a:ext>
                  </a:extLst>
                </a:gridCol>
                <a:gridCol w="685800">
                  <a:extLst>
                    <a:ext uri="{9D8B030D-6E8A-4147-A177-3AD203B41FA5}">
                      <a16:colId xmlns:a16="http://schemas.microsoft.com/office/drawing/2014/main" val="262921564"/>
                    </a:ext>
                  </a:extLst>
                </a:gridCol>
                <a:gridCol w="685800">
                  <a:extLst>
                    <a:ext uri="{9D8B030D-6E8A-4147-A177-3AD203B41FA5}">
                      <a16:colId xmlns:a16="http://schemas.microsoft.com/office/drawing/2014/main" val="4246808180"/>
                    </a:ext>
                  </a:extLst>
                </a:gridCol>
              </a:tblGrid>
              <a:tr h="457648">
                <a:tc gridSpan="13">
                  <a:txBody>
                    <a:bodyPr/>
                    <a:lstStyle/>
                    <a:p>
                      <a:pPr algn="ctr">
                        <a:lnSpc>
                          <a:spcPct val="115000"/>
                        </a:lnSpc>
                        <a:spcAft>
                          <a:spcPts val="0"/>
                        </a:spcAft>
                      </a:pPr>
                      <a:endParaRPr lang="en-IN" sz="2000" dirty="0">
                        <a:solidFill>
                          <a:schemeClr val="tx1"/>
                        </a:solidFill>
                        <a:latin typeface="+mn-lt"/>
                        <a:ea typeface="Times New Roman"/>
                        <a:cs typeface="Times New Roman"/>
                      </a:endParaRPr>
                    </a:p>
                  </a:txBody>
                  <a:tcPr marL="91438" marR="91438" marT="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2337509"/>
                  </a:ext>
                </a:extLst>
              </a:tr>
              <a:tr h="492211">
                <a:tc>
                  <a:txBody>
                    <a:bodyPr/>
                    <a:lstStyle/>
                    <a:p>
                      <a:pPr>
                        <a:lnSpc>
                          <a:spcPct val="115000"/>
                        </a:lnSpc>
                        <a:spcAft>
                          <a:spcPts val="1000"/>
                        </a:spcAft>
                      </a:pPr>
                      <a:r>
                        <a:rPr lang="en-US" sz="1400" b="1" dirty="0">
                          <a:latin typeface="+mn-lt"/>
                          <a:ea typeface="Times New Roman"/>
                          <a:cs typeface="Times New Roman"/>
                        </a:rPr>
                        <a:t>CODE</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PO1</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PO2</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PO3</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PO4</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PO5</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PO6</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PO7</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PO8</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PO9</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PO10</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PO11</a:t>
                      </a:r>
                      <a:endParaRPr lang="en-IN" sz="1400" b="1" dirty="0">
                        <a:latin typeface="+mn-lt"/>
                        <a:ea typeface="Times New Roman"/>
                        <a:cs typeface="Times New Roman"/>
                      </a:endParaRPr>
                    </a:p>
                  </a:txBody>
                  <a:tcPr marL="91438" marR="91438" marT="0" marB="0"/>
                </a:tc>
                <a:tc>
                  <a:txBody>
                    <a:bodyPr/>
                    <a:lstStyle/>
                    <a:p>
                      <a:pPr>
                        <a:lnSpc>
                          <a:spcPct val="115000"/>
                        </a:lnSpc>
                        <a:spcAft>
                          <a:spcPts val="1000"/>
                        </a:spcAft>
                      </a:pPr>
                      <a:r>
                        <a:rPr lang="en-US" sz="1400" b="1" dirty="0">
                          <a:latin typeface="+mn-lt"/>
                          <a:ea typeface="Times New Roman"/>
                          <a:cs typeface="Times New Roman"/>
                        </a:rPr>
                        <a:t>PO12</a:t>
                      </a:r>
                      <a:endParaRPr lang="en-IN" sz="1400" b="1" dirty="0">
                        <a:latin typeface="+mn-lt"/>
                        <a:ea typeface="Times New Roman"/>
                        <a:cs typeface="Times New Roman"/>
                      </a:endParaRPr>
                    </a:p>
                  </a:txBody>
                  <a:tcPr marL="91438" marR="91438" marT="0" marB="0"/>
                </a:tc>
                <a:extLst>
                  <a:ext uri="{0D108BD9-81ED-4DB2-BD59-A6C34878D82A}">
                    <a16:rowId xmlns:a16="http://schemas.microsoft.com/office/drawing/2014/main" val="1933435346"/>
                  </a:ext>
                </a:extLst>
              </a:tr>
              <a:tr h="658418">
                <a:tc>
                  <a:txBody>
                    <a:bodyPr/>
                    <a:lstStyle/>
                    <a:p>
                      <a:pPr marL="0" marR="0" lvl="0" indent="0" algn="ctr" defTabSz="914400" rtl="0" eaLnBrk="1" fontAlgn="base" latinLnBrk="0" hangingPunct="1">
                        <a:lnSpc>
                          <a:spcPct val="115000"/>
                        </a:lnSpc>
                        <a:spcBef>
                          <a:spcPct val="0"/>
                        </a:spcBef>
                        <a:spcAft>
                          <a:spcPts val="100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ACSE0601.1                         </a:t>
                      </a:r>
                    </a:p>
                  </a:txBody>
                  <a:tcPr marL="68580" marR="68580" marT="0" marB="0" anchor="b"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solidFill>
                      <a:schemeClr val="bg1">
                        <a:lumMod val="8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Times New Roman" pitchFamily="18" charset="0"/>
                          <a:ea typeface="Calibri" pitchFamily="34" charset="0"/>
                          <a:cs typeface="Times New Roman" pitchFamily="18" charset="0"/>
                          <a:sym typeface="Arial" pitchFamily="34" charset="0"/>
                        </a:rPr>
                        <a:t>3</a:t>
                      </a:r>
                      <a:endParaRPr kumimoji="0" lang="en-US" sz="1800" b="1" i="0" u="none" strike="noStrike" cap="none" normalizeH="0" baseline="0" dirty="0">
                        <a:ln>
                          <a:noFill/>
                        </a:ln>
                        <a:solidFill>
                          <a:srgbClr val="000000"/>
                        </a:solidFill>
                        <a:effectLst/>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85000"/>
                      </a:schemeClr>
                    </a:solidFill>
                  </a:tcPr>
                </a:tc>
                <a:extLst>
                  <a:ext uri="{0D108BD9-81ED-4DB2-BD59-A6C34878D82A}">
                    <a16:rowId xmlns:a16="http://schemas.microsoft.com/office/drawing/2014/main" val="3816083279"/>
                  </a:ext>
                </a:extLst>
              </a:tr>
              <a:tr h="658418">
                <a:tc>
                  <a:txBody>
                    <a:bodyPr/>
                    <a:lstStyle/>
                    <a:p>
                      <a:pPr marL="0" marR="0" lvl="0" indent="0" algn="ctr" defTabSz="914400" rtl="0" eaLnBrk="1" fontAlgn="base" latinLnBrk="0" hangingPunct="1">
                        <a:lnSpc>
                          <a:spcPct val="115000"/>
                        </a:lnSpc>
                        <a:spcBef>
                          <a:spcPct val="0"/>
                        </a:spcBef>
                        <a:spcAft>
                          <a:spcPts val="100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ACSE0601.2</a:t>
                      </a:r>
                    </a:p>
                  </a:txBody>
                  <a:tcPr marL="68580" marR="68580" marT="0" marB="0" anchor="b"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kern="1200" cap="none" normalizeH="0" baseline="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1200" cap="none" normalizeH="0" baseline="0" noProof="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chemeClr val="bg1">
                        <a:lumMod val="8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800" b="1" i="0" u="none" strike="noStrike" kern="0" cap="none" spc="0" normalizeH="0" baseline="0" noProof="0" dirty="0">
                          <a:ln>
                            <a:noFill/>
                          </a:ln>
                          <a:solidFill>
                            <a:srgbClr val="000000"/>
                          </a:solidFill>
                          <a:effectLst/>
                          <a:uLnTx/>
                          <a:uFillTx/>
                          <a:latin typeface="Times New Roman" pitchFamily="18" charset="0"/>
                          <a:ea typeface="Calibri" pitchFamily="34" charset="0"/>
                          <a:cs typeface="Times New Roman" pitchFamily="18" charset="0"/>
                          <a:sym typeface="Arial" pitchFamily="34" charset="0"/>
                        </a:rPr>
                        <a:t>3</a:t>
                      </a:r>
                      <a:endParaRPr kumimoji="0" lang="en-US" sz="18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85000"/>
                      </a:schemeClr>
                    </a:solidFill>
                  </a:tcPr>
                </a:tc>
                <a:extLst>
                  <a:ext uri="{0D108BD9-81ED-4DB2-BD59-A6C34878D82A}">
                    <a16:rowId xmlns:a16="http://schemas.microsoft.com/office/drawing/2014/main" val="1453927231"/>
                  </a:ext>
                </a:extLst>
              </a:tr>
              <a:tr h="658418">
                <a:tc>
                  <a:txBody>
                    <a:bodyPr/>
                    <a:lstStyle/>
                    <a:p>
                      <a:pPr marL="0" marR="0" lvl="0" indent="0" algn="ctr" defTabSz="914400" rtl="0" eaLnBrk="1" fontAlgn="base" latinLnBrk="0" hangingPunct="1">
                        <a:lnSpc>
                          <a:spcPct val="115000"/>
                        </a:lnSpc>
                        <a:spcBef>
                          <a:spcPct val="0"/>
                        </a:spcBef>
                        <a:spcAft>
                          <a:spcPts val="100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Times New Roman" pitchFamily="18" charset="0"/>
                          <a:ea typeface="Calibri" pitchFamily="34" charset="0"/>
                          <a:cs typeface="Times New Roman" pitchFamily="18" charset="0"/>
                          <a:sym typeface="Arial" pitchFamily="34" charset="0"/>
                        </a:rPr>
                        <a:t>ACSE0601.3</a:t>
                      </a:r>
                    </a:p>
                  </a:txBody>
                  <a:tcPr marL="68580" marR="68580" marT="0" marB="0" anchor="b"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2</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rgbClr val="FFFF00"/>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rgbClr val="FFFF00"/>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2</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rgbClr val="FFFF00"/>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800" b="1" i="0" u="none" strike="noStrike" kern="0" cap="none" spc="0" normalizeH="0" baseline="0" noProof="0" dirty="0">
                          <a:ln>
                            <a:noFill/>
                          </a:ln>
                          <a:solidFill>
                            <a:srgbClr val="000000"/>
                          </a:solidFill>
                          <a:effectLst/>
                          <a:uLnTx/>
                          <a:uFillTx/>
                          <a:latin typeface="Times New Roman" pitchFamily="18" charset="0"/>
                          <a:ea typeface="Calibri" pitchFamily="34" charset="0"/>
                          <a:cs typeface="Times New Roman" pitchFamily="18" charset="0"/>
                          <a:sym typeface="Arial" pitchFamily="34" charset="0"/>
                        </a:rPr>
                        <a:t>3</a:t>
                      </a:r>
                      <a:endParaRPr kumimoji="0" lang="en-US" sz="18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rgbClr val="FFFF00"/>
                    </a:solidFill>
                  </a:tcPr>
                </a:tc>
                <a:extLst>
                  <a:ext uri="{0D108BD9-81ED-4DB2-BD59-A6C34878D82A}">
                    <a16:rowId xmlns:a16="http://schemas.microsoft.com/office/drawing/2014/main" val="2106354223"/>
                  </a:ext>
                </a:extLst>
              </a:tr>
              <a:tr h="492211">
                <a:tc>
                  <a:txBody>
                    <a:bodyPr/>
                    <a:lstStyle/>
                    <a:p>
                      <a:pPr marL="0" marR="0" lvl="0" indent="0" algn="ctr" defTabSz="914400" rtl="0" eaLnBrk="1" fontAlgn="base" latinLnBrk="0" hangingPunct="1">
                        <a:lnSpc>
                          <a:spcPct val="115000"/>
                        </a:lnSpc>
                        <a:spcBef>
                          <a:spcPct val="0"/>
                        </a:spcBef>
                        <a:spcAft>
                          <a:spcPts val="100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Times New Roman" pitchFamily="18" charset="0"/>
                          <a:ea typeface="Calibri" pitchFamily="34" charset="0"/>
                          <a:cs typeface="Times New Roman" pitchFamily="18" charset="0"/>
                          <a:sym typeface="Arial" pitchFamily="34" charset="0"/>
                        </a:rPr>
                        <a:t>ACSE0601.4</a:t>
                      </a:r>
                    </a:p>
                  </a:txBody>
                  <a:tcPr marL="68580" marR="68580" marT="0" marB="0" anchor="b"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2</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800" b="1" i="0" u="none" strike="noStrike" kern="0" cap="none" spc="0" normalizeH="0" baseline="0" noProof="0" dirty="0">
                          <a:ln>
                            <a:noFill/>
                          </a:ln>
                          <a:solidFill>
                            <a:srgbClr val="000000"/>
                          </a:solidFill>
                          <a:effectLst/>
                          <a:uLnTx/>
                          <a:uFillTx/>
                          <a:latin typeface="Times New Roman" pitchFamily="18" charset="0"/>
                          <a:ea typeface="Calibri" pitchFamily="34" charset="0"/>
                          <a:cs typeface="Times New Roman" pitchFamily="18" charset="0"/>
                          <a:sym typeface="Arial" pitchFamily="34" charset="0"/>
                        </a:rPr>
                        <a:t>3</a:t>
                      </a:r>
                      <a:endParaRPr kumimoji="0" lang="en-US" sz="18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extLst>
                  <a:ext uri="{0D108BD9-81ED-4DB2-BD59-A6C34878D82A}">
                    <a16:rowId xmlns:a16="http://schemas.microsoft.com/office/drawing/2014/main" val="858208732"/>
                  </a:ext>
                </a:extLst>
              </a:tr>
              <a:tr h="658418">
                <a:tc>
                  <a:txBody>
                    <a:bodyPr/>
                    <a:lstStyle/>
                    <a:p>
                      <a:pPr marL="0" marR="0" lvl="0" indent="0" algn="ctr" defTabSz="914400" rtl="0" eaLnBrk="1" fontAlgn="base" latinLnBrk="0" hangingPunct="1">
                        <a:lnSpc>
                          <a:spcPct val="115000"/>
                        </a:lnSpc>
                        <a:spcBef>
                          <a:spcPct val="0"/>
                        </a:spcBef>
                        <a:spcAft>
                          <a:spcPts val="100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Times New Roman" pitchFamily="18" charset="0"/>
                          <a:ea typeface="Calibri" pitchFamily="34" charset="0"/>
                          <a:cs typeface="Times New Roman" pitchFamily="18" charset="0"/>
                          <a:sym typeface="Arial" pitchFamily="34" charset="0"/>
                        </a:rPr>
                        <a:t>ACSE0601.5</a:t>
                      </a:r>
                    </a:p>
                  </a:txBody>
                  <a:tcPr marL="68580" marR="68580" marT="0" marB="0" anchor="b"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2</a:t>
                      </a: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2</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2</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800" b="1" i="0" u="none" strike="noStrike" kern="0" cap="none" spc="0" normalizeH="0" baseline="0" noProof="0" dirty="0">
                          <a:ln>
                            <a:noFill/>
                          </a:ln>
                          <a:solidFill>
                            <a:srgbClr val="000000"/>
                          </a:solidFill>
                          <a:effectLst/>
                          <a:uLnTx/>
                          <a:uFillTx/>
                          <a:latin typeface="Times New Roman" pitchFamily="18" charset="0"/>
                          <a:ea typeface="Calibri" pitchFamily="34" charset="0"/>
                          <a:cs typeface="Times New Roman" pitchFamily="18" charset="0"/>
                          <a:sym typeface="Arial" pitchFamily="34" charset="0"/>
                        </a:rPr>
                        <a:t>3</a:t>
                      </a:r>
                      <a:endParaRPr kumimoji="0" lang="en-US" sz="18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tc>
                <a:extLst>
                  <a:ext uri="{0D108BD9-81ED-4DB2-BD59-A6C34878D82A}">
                    <a16:rowId xmlns:a16="http://schemas.microsoft.com/office/drawing/2014/main" val="1612353440"/>
                  </a:ext>
                </a:extLst>
              </a:tr>
              <a:tr h="621276">
                <a:tc>
                  <a:txBody>
                    <a:bodyPr/>
                    <a:lstStyle/>
                    <a:p>
                      <a:pPr marL="0" marR="0" lvl="0" indent="0" algn="just"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Times New Roman" pitchFamily="18" charset="0"/>
                          <a:cs typeface="Times New Roman" pitchFamily="18" charset="0"/>
                          <a:sym typeface="Arial" pitchFamily="34" charset="0"/>
                        </a:rPr>
                        <a:t>Average</a:t>
                      </a:r>
                      <a:endParaRPr kumimoji="0" lang="en-US" sz="1400" b="1" i="0" u="none" strike="noStrike" cap="none" normalizeH="0" baseline="0" dirty="0">
                        <a:ln>
                          <a:noFill/>
                        </a:ln>
                        <a:solidFill>
                          <a:srgbClr val="000000"/>
                        </a:solidFill>
                        <a:effectLst/>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anose="020B0604020202020204" pitchFamily="34" charset="0"/>
                        <a:buNone/>
                        <a:tabLst/>
                        <a:defRPr/>
                      </a:pPr>
                      <a:r>
                        <a:rPr kumimoji="0" lang="en-US" sz="1600" b="1" i="0" u="none" strike="noStrike" cap="none" normalizeH="0" baseline="0" dirty="0">
                          <a:ln>
                            <a:noFill/>
                          </a:ln>
                          <a:solidFill>
                            <a:srgbClr val="000000"/>
                          </a:solidFill>
                          <a:effectLst/>
                          <a:latin typeface="Times New Roman" pitchFamily="18" charset="0"/>
                          <a:ea typeface="+mn-ea"/>
                          <a:cs typeface="Times New Roman" pitchFamily="18" charset="0"/>
                          <a:sym typeface="Arial" pitchFamily="34" charset="0"/>
                        </a:rPr>
                        <a:t>3</a:t>
                      </a:r>
                    </a:p>
                  </a:txBody>
                  <a:tcPr marL="68580" marR="68580" marT="0" marB="0" anchor="ctr" horzOverflow="overflow">
                    <a:solidFill>
                      <a:schemeClr val="bg1">
                        <a:lumMod val="9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sym typeface="Arial" pitchFamily="34" charset="0"/>
                        </a:rPr>
                        <a:t>2.8</a:t>
                      </a:r>
                      <a:endParaRPr kumimoji="0" lang="en-US" sz="1600" b="1" i="0" u="none" strike="noStrike" cap="none" normalizeH="0" baseline="0" dirty="0">
                        <a:ln>
                          <a:noFill/>
                        </a:ln>
                        <a:solidFill>
                          <a:srgbClr val="000000"/>
                        </a:solidFill>
                        <a:effectLst/>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sym typeface="Arial" pitchFamily="34" charset="0"/>
                        </a:rPr>
                        <a:t>2.8</a:t>
                      </a:r>
                      <a:endParaRPr kumimoji="0" lang="en-US" sz="1600" b="1" i="0" u="none" strike="noStrike" cap="none" normalizeH="0" baseline="0" dirty="0">
                        <a:ln>
                          <a:noFill/>
                        </a:ln>
                        <a:solidFill>
                          <a:srgbClr val="000000"/>
                        </a:solidFill>
                        <a:effectLst/>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10160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sym typeface="Arial" pitchFamily="34" charset="0"/>
                        </a:rPr>
                        <a:t>2.2</a:t>
                      </a:r>
                      <a:endParaRPr kumimoji="0" lang="en-US" sz="1600" b="1" i="0" u="none" strike="noStrike" cap="none" normalizeH="0" baseline="0" dirty="0">
                        <a:ln>
                          <a:noFill/>
                        </a:ln>
                        <a:solidFill>
                          <a:srgbClr val="000000"/>
                        </a:solidFill>
                        <a:effectLst/>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2.6</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2</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2.8</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defRPr/>
                      </a:pPr>
                      <a:r>
                        <a:rPr kumimoji="0" lang="en-US" sz="16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sym typeface="Arial" pitchFamily="34" charset="0"/>
                        </a:rPr>
                        <a:t>3</a:t>
                      </a:r>
                      <a:endParaRPr kumimoji="0" lang="en-US" sz="1600" b="1"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sym typeface="Arial" pitchFamily="34" charset="0"/>
                        </a:rPr>
                        <a:t>2.6</a:t>
                      </a:r>
                      <a:endParaRPr kumimoji="0" lang="en-US" sz="1600" b="1" i="0" u="none" strike="noStrike" cap="none" normalizeH="0" baseline="0" dirty="0">
                        <a:ln>
                          <a:noFill/>
                        </a:ln>
                        <a:solidFill>
                          <a:srgbClr val="000000"/>
                        </a:solidFill>
                        <a:effectLst/>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tc>
                  <a:txBody>
                    <a:bodyPr/>
                    <a:lstStyle/>
                    <a:p>
                      <a:pPr marL="0" marR="0" lvl="0" indent="0" algn="ctr" defTabSz="914400" rtl="0" eaLnBrk="1" fontAlgn="base" latinLnBrk="0" hangingPunct="1">
                        <a:lnSpc>
                          <a:spcPct val="150000"/>
                        </a:lnSpc>
                        <a:spcBef>
                          <a:spcPct val="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Times New Roman" pitchFamily="18" charset="0"/>
                          <a:cs typeface="Times New Roman" pitchFamily="18" charset="0"/>
                          <a:sym typeface="Arial" pitchFamily="34" charset="0"/>
                        </a:rPr>
                        <a:t>3</a:t>
                      </a:r>
                      <a:endParaRPr kumimoji="0" lang="en-US" sz="1800" b="1" i="0" u="none" strike="noStrike" cap="none" normalizeH="0" baseline="0" dirty="0">
                        <a:ln>
                          <a:noFill/>
                        </a:ln>
                        <a:solidFill>
                          <a:srgbClr val="000000"/>
                        </a:solidFill>
                        <a:effectLst/>
                        <a:latin typeface="Calibri" pitchFamily="34" charset="0"/>
                        <a:ea typeface="Calibri" pitchFamily="34" charset="0"/>
                        <a:cs typeface="Times New Roman" pitchFamily="18" charset="0"/>
                        <a:sym typeface="Arial" pitchFamily="34" charset="0"/>
                      </a:endParaRPr>
                    </a:p>
                  </a:txBody>
                  <a:tcPr marL="68580" marR="68580" marT="0" marB="0" horzOverflow="overflow">
                    <a:solidFill>
                      <a:schemeClr val="bg1">
                        <a:lumMod val="95000"/>
                      </a:schemeClr>
                    </a:solidFill>
                  </a:tcPr>
                </a:tc>
                <a:extLst>
                  <a:ext uri="{0D108BD9-81ED-4DB2-BD59-A6C34878D82A}">
                    <a16:rowId xmlns:a16="http://schemas.microsoft.com/office/drawing/2014/main" val="3592645162"/>
                  </a:ext>
                </a:extLst>
              </a:tr>
            </a:tbl>
          </a:graphicData>
        </a:graphic>
      </p:graphicFrame>
    </p:spTree>
    <p:extLst>
      <p:ext uri="{BB962C8B-B14F-4D97-AF65-F5344CB8AC3E}">
        <p14:creationId xmlns:p14="http://schemas.microsoft.com/office/powerpoint/2010/main" val="246743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FA70375-9846-4842-93A7-943813A3839C}" type="datetime1">
              <a:rPr lang="en-US" smtClean="0"/>
              <a:t>1/5/2024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 Specific Outcomes</a:t>
            </a:r>
            <a:r>
              <a:rPr lang="en-US" sz="2400" noProof="0" dirty="0">
                <a:solidFill>
                  <a:schemeClr val="tx1"/>
                </a:solidFill>
                <a:latin typeface="Times New Roman" panose="02020603050405020304" pitchFamily="18" charset="0"/>
                <a:cs typeface="Times New Roman" panose="02020603050405020304" pitchFamily="18" charset="0"/>
              </a:rPr>
              <a:t> </a:t>
            </a: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(PSO)</a:t>
            </a:r>
          </a:p>
        </p:txBody>
      </p:sp>
      <p:sp>
        <p:nvSpPr>
          <p:cNvPr id="10" name="Footer Placeholder 4">
            <a:extLst>
              <a:ext uri="{FF2B5EF4-FFF2-40B4-BE49-F238E27FC236}">
                <a16:creationId xmlns:a16="http://schemas.microsoft.com/office/drawing/2014/main" id="{1E1F1E67-DD97-4391-AC3D-A518E91C4D45}"/>
              </a:ext>
            </a:extLst>
          </p:cNvPr>
          <p:cNvSpPr>
            <a:spLocks noGrp="1"/>
          </p:cNvSpPr>
          <p:nvPr>
            <p:ph type="ftr" sz="quarter" idx="11"/>
          </p:nvPr>
        </p:nvSpPr>
        <p:spPr>
          <a:xfrm>
            <a:off x="2514600" y="6356350"/>
            <a:ext cx="4191000" cy="365125"/>
          </a:xfrm>
        </p:spPr>
        <p:txBody>
          <a:bodyPr/>
          <a:lstStyle/>
          <a:p>
            <a:r>
              <a:rPr lang="en-US" dirty="0"/>
              <a:t>Mr. ANKUR CHAUDHARY     ADVANCED JAVA PROGRAMMING                   Unit-3                       </a:t>
            </a:r>
          </a:p>
        </p:txBody>
      </p:sp>
      <p:sp>
        <p:nvSpPr>
          <p:cNvPr id="9" name="Rectangle 8">
            <a:extLst>
              <a:ext uri="{FF2B5EF4-FFF2-40B4-BE49-F238E27FC236}">
                <a16:creationId xmlns:a16="http://schemas.microsoft.com/office/drawing/2014/main" id="{201E1E59-5F86-CDDA-236B-A8D2F70914E5}"/>
              </a:ext>
            </a:extLst>
          </p:cNvPr>
          <p:cNvSpPr/>
          <p:nvPr/>
        </p:nvSpPr>
        <p:spPr>
          <a:xfrm>
            <a:off x="386789" y="821592"/>
            <a:ext cx="8265604" cy="507831"/>
          </a:xfrm>
          <a:prstGeom prst="rect">
            <a:avLst/>
          </a:prstGeom>
        </p:spPr>
        <p:txBody>
          <a:bodyPr wrap="square">
            <a:spAutoFit/>
          </a:bodyPr>
          <a:lstStyle/>
          <a:p>
            <a:pPr algn="just"/>
            <a:r>
              <a:rPr lang="en-US" sz="2700" dirty="0">
                <a:solidFill>
                  <a:srgbClr val="000000"/>
                </a:solidFill>
              </a:rPr>
              <a:t>	</a:t>
            </a:r>
          </a:p>
        </p:txBody>
      </p:sp>
      <p:graphicFrame>
        <p:nvGraphicFramePr>
          <p:cNvPr id="12" name="Table 11">
            <a:extLst>
              <a:ext uri="{FF2B5EF4-FFF2-40B4-BE49-F238E27FC236}">
                <a16:creationId xmlns:a16="http://schemas.microsoft.com/office/drawing/2014/main" id="{FDE035ED-1410-4DA4-E575-C69D5D2CC536}"/>
              </a:ext>
            </a:extLst>
          </p:cNvPr>
          <p:cNvGraphicFramePr>
            <a:graphicFrameLocks noGrp="1"/>
          </p:cNvGraphicFramePr>
          <p:nvPr>
            <p:extLst>
              <p:ext uri="{D42A27DB-BD31-4B8C-83A1-F6EECF244321}">
                <p14:modId xmlns:p14="http://schemas.microsoft.com/office/powerpoint/2010/main" val="3145434035"/>
              </p:ext>
            </p:extLst>
          </p:nvPr>
        </p:nvGraphicFramePr>
        <p:xfrm>
          <a:off x="176191" y="1604234"/>
          <a:ext cx="8686800" cy="4515191"/>
        </p:xfrm>
        <a:graphic>
          <a:graphicData uri="http://schemas.openxmlformats.org/drawingml/2006/table">
            <a:tbl>
              <a:tblPr firstRow="1" firstCol="1" bandRow="1">
                <a:tableStyleId>{BDBED569-4797-4DF1-A0F4-6AAB3CD982D8}</a:tableStyleId>
              </a:tblPr>
              <a:tblGrid>
                <a:gridCol w="1135748">
                  <a:extLst>
                    <a:ext uri="{9D8B030D-6E8A-4147-A177-3AD203B41FA5}">
                      <a16:colId xmlns:a16="http://schemas.microsoft.com/office/drawing/2014/main" val="4040727765"/>
                    </a:ext>
                  </a:extLst>
                </a:gridCol>
                <a:gridCol w="7551052">
                  <a:extLst>
                    <a:ext uri="{9D8B030D-6E8A-4147-A177-3AD203B41FA5}">
                      <a16:colId xmlns:a16="http://schemas.microsoft.com/office/drawing/2014/main" val="3422662514"/>
                    </a:ext>
                  </a:extLst>
                </a:gridCol>
              </a:tblGrid>
              <a:tr h="1014071">
                <a:tc>
                  <a:txBody>
                    <a:bodyPr/>
                    <a:lstStyle/>
                    <a:p>
                      <a:pPr marL="0" marR="0" algn="just">
                        <a:lnSpc>
                          <a:spcPct val="115000"/>
                        </a:lnSpc>
                        <a:spcBef>
                          <a:spcPts val="0"/>
                        </a:spcBef>
                        <a:spcAft>
                          <a:spcPts val="0"/>
                        </a:spcAft>
                      </a:pPr>
                      <a:r>
                        <a:rPr lang="en-US" sz="1800" b="1" i="0" kern="1200" dirty="0">
                          <a:solidFill>
                            <a:schemeClr val="tx1"/>
                          </a:solidFill>
                          <a:effectLst/>
                          <a:latin typeface="+mn-lt"/>
                          <a:ea typeface="+mn-ea"/>
                          <a:cs typeface="+mn-cs"/>
                        </a:rPr>
                        <a:t>PSO 1</a:t>
                      </a:r>
                    </a:p>
                  </a:txBody>
                  <a:tcPr marL="68580" marR="68580" marT="0" marB="0">
                    <a:solidFill>
                      <a:schemeClr val="bg1"/>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t>Work as a software developer, database administrator, tester or networking engineer for providing solutions to the real world and industrial problems.</a:t>
                      </a:r>
                      <a:endParaRPr lang="en-IN" sz="1800" dirty="0"/>
                    </a:p>
                    <a:p>
                      <a:pPr fontAlgn="base"/>
                      <a:endParaRPr lang="en-US" sz="1800" b="0" i="0" kern="1200" dirty="0">
                        <a:solidFill>
                          <a:schemeClr val="tx1"/>
                        </a:solidFill>
                        <a:effectLst/>
                        <a:latin typeface="+mn-lt"/>
                        <a:ea typeface="+mn-ea"/>
                        <a:cs typeface="+mn-cs"/>
                      </a:endParaRPr>
                    </a:p>
                  </a:txBody>
                  <a:tcPr marL="68580" marR="68580" marT="0" marB="0" anchor="ctr">
                    <a:solidFill>
                      <a:schemeClr val="bg1"/>
                    </a:solidFill>
                  </a:tcPr>
                </a:tc>
                <a:extLst>
                  <a:ext uri="{0D108BD9-81ED-4DB2-BD59-A6C34878D82A}">
                    <a16:rowId xmlns:a16="http://schemas.microsoft.com/office/drawing/2014/main" val="2642426600"/>
                  </a:ext>
                </a:extLst>
              </a:tr>
              <a:tr h="981560">
                <a:tc>
                  <a:txBody>
                    <a:bodyPr/>
                    <a:lstStyle/>
                    <a:p>
                      <a:pPr marL="0" marR="0" algn="just">
                        <a:lnSpc>
                          <a:spcPct val="115000"/>
                        </a:lnSpc>
                        <a:spcBef>
                          <a:spcPts val="0"/>
                        </a:spcBef>
                        <a:spcAft>
                          <a:spcPts val="0"/>
                        </a:spcAft>
                      </a:pPr>
                      <a:r>
                        <a:rPr lang="en-US" sz="1800" b="1" dirty="0">
                          <a:effectLst/>
                        </a:rPr>
                        <a:t>PSO 2</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t>Apply core subjects of information technology related to data structure and algorithm, software engineering, web technology, operating system, database and networking to solve complex IT problems.</a:t>
                      </a:r>
                      <a:endParaRPr lang="en-IN" sz="1800" dirty="0"/>
                    </a:p>
                    <a:p>
                      <a:pPr fontAlgn="base"/>
                      <a:endParaRPr lang="en-US" sz="1800" b="0" i="0" kern="1200" dirty="0">
                        <a:solidFill>
                          <a:schemeClr val="tx1"/>
                        </a:solidFill>
                        <a:effectLst/>
                        <a:latin typeface="+mn-lt"/>
                        <a:ea typeface="+mn-ea"/>
                        <a:cs typeface="+mn-cs"/>
                      </a:endParaRPr>
                    </a:p>
                  </a:txBody>
                  <a:tcPr marL="68580" marR="30480" marT="6350" marB="0"/>
                </a:tc>
                <a:extLst>
                  <a:ext uri="{0D108BD9-81ED-4DB2-BD59-A6C34878D82A}">
                    <a16:rowId xmlns:a16="http://schemas.microsoft.com/office/drawing/2014/main" val="547125384"/>
                  </a:ext>
                </a:extLst>
              </a:tr>
              <a:tr h="1128569">
                <a:tc>
                  <a:txBody>
                    <a:bodyPr/>
                    <a:lstStyle/>
                    <a:p>
                      <a:pPr marL="0" marR="0" algn="just">
                        <a:lnSpc>
                          <a:spcPct val="115000"/>
                        </a:lnSpc>
                        <a:spcBef>
                          <a:spcPts val="0"/>
                        </a:spcBef>
                        <a:spcAft>
                          <a:spcPts val="0"/>
                        </a:spcAft>
                      </a:pPr>
                      <a:r>
                        <a:rPr lang="en-US" sz="1800" b="1" dirty="0">
                          <a:effectLst/>
                        </a:rPr>
                        <a:t>PSO 3</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dirty="0"/>
                        <a:t>Apply core subjects of information technology related to data structure and algorithm, software engineering, web technology, operating system, database and networking to solve complex IT problems.</a:t>
                      </a:r>
                      <a:endParaRPr lang="en-IN" sz="1800" dirty="0"/>
                    </a:p>
                    <a:p>
                      <a:pPr algn="just">
                        <a:lnSpc>
                          <a:spcPct val="107000"/>
                        </a:lnSpc>
                        <a:spcAft>
                          <a:spcPts val="800"/>
                        </a:spcAft>
                      </a:pPr>
                      <a:endParaRPr lang="en-IN"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30480" marT="6350" marB="0"/>
                </a:tc>
                <a:extLst>
                  <a:ext uri="{0D108BD9-81ED-4DB2-BD59-A6C34878D82A}">
                    <a16:rowId xmlns:a16="http://schemas.microsoft.com/office/drawing/2014/main" val="3426395499"/>
                  </a:ext>
                </a:extLst>
              </a:tr>
              <a:tr h="1128569">
                <a:tc>
                  <a:txBody>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PSO4</a:t>
                      </a:r>
                    </a:p>
                  </a:txBody>
                  <a:tcPr marL="68580" marR="68580" marT="0" marB="0"/>
                </a:tc>
                <a:tc>
                  <a: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dirty="0"/>
                        <a:t>Work in a team or individual to manage projects with ethical concern to be a successful employee or employer in IT industry. </a:t>
                      </a:r>
                      <a:r>
                        <a:rPr lang="en-US" dirty="0"/>
                        <a:t>	</a:t>
                      </a:r>
                    </a:p>
                    <a:p>
                      <a:pPr algn="just">
                        <a:lnSpc>
                          <a:spcPct val="107000"/>
                        </a:lnSpc>
                        <a:spcAft>
                          <a:spcPts val="800"/>
                        </a:spcAft>
                      </a:pPr>
                      <a:endParaRPr lang="en-IN"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30480" marT="6350" marB="0"/>
                </a:tc>
                <a:extLst>
                  <a:ext uri="{0D108BD9-81ED-4DB2-BD59-A6C34878D82A}">
                    <a16:rowId xmlns:a16="http://schemas.microsoft.com/office/drawing/2014/main" val="2588059284"/>
                  </a:ext>
                </a:extLst>
              </a:tr>
            </a:tbl>
          </a:graphicData>
        </a:graphic>
      </p:graphicFrame>
      <p:graphicFrame>
        <p:nvGraphicFramePr>
          <p:cNvPr id="14" name="Table 13">
            <a:extLst>
              <a:ext uri="{FF2B5EF4-FFF2-40B4-BE49-F238E27FC236}">
                <a16:creationId xmlns:a16="http://schemas.microsoft.com/office/drawing/2014/main" id="{3187392F-FA71-8FA2-AE7B-F1886A46A9AA}"/>
              </a:ext>
            </a:extLst>
          </p:cNvPr>
          <p:cNvGraphicFramePr>
            <a:graphicFrameLocks noGrp="1"/>
          </p:cNvGraphicFramePr>
          <p:nvPr>
            <p:extLst>
              <p:ext uri="{D42A27DB-BD31-4B8C-83A1-F6EECF244321}">
                <p14:modId xmlns:p14="http://schemas.microsoft.com/office/powerpoint/2010/main" val="3974875501"/>
              </p:ext>
            </p:extLst>
          </p:nvPr>
        </p:nvGraphicFramePr>
        <p:xfrm>
          <a:off x="266700" y="952315"/>
          <a:ext cx="8686800" cy="617382"/>
        </p:xfrm>
        <a:graphic>
          <a:graphicData uri="http://schemas.openxmlformats.org/drawingml/2006/table">
            <a:tbl>
              <a:tblPr firstRow="1" firstCol="1" bandRow="1">
                <a:tableStyleId>{5A111915-BE36-4E01-A7E5-04B1672EAD32}</a:tableStyleId>
              </a:tblPr>
              <a:tblGrid>
                <a:gridCol w="8686800">
                  <a:extLst>
                    <a:ext uri="{9D8B030D-6E8A-4147-A177-3AD203B41FA5}">
                      <a16:colId xmlns:a16="http://schemas.microsoft.com/office/drawing/2014/main" val="20000"/>
                    </a:ext>
                  </a:extLst>
                </a:gridCol>
              </a:tblGrid>
              <a:tr h="617382">
                <a:tc>
                  <a:txBody>
                    <a:bodyPr/>
                    <a:lstStyle/>
                    <a:p>
                      <a:pPr marL="0" marR="0" algn="just">
                        <a:lnSpc>
                          <a:spcPct val="115000"/>
                        </a:lnSpc>
                        <a:spcBef>
                          <a:spcPts val="1200"/>
                        </a:spcBef>
                        <a:spcAft>
                          <a:spcPts val="1200"/>
                        </a:spcAft>
                      </a:pPr>
                      <a:r>
                        <a:rPr lang="en-US" sz="1800" dirty="0">
                          <a:effectLst/>
                        </a:rPr>
                        <a:t>PSO:  After completion of this course students will be able to</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52128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501547B7-884A-4013-9499-A4EE4B6E934B}" type="datetime1">
              <a:rPr lang="en-US" smtClean="0"/>
              <a:t>1/5/2024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13</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CO-PSO Mapping</a:t>
            </a:r>
          </a:p>
        </p:txBody>
      </p:sp>
      <p:sp>
        <p:nvSpPr>
          <p:cNvPr id="11" name="Rectangle 1">
            <a:extLst>
              <a:ext uri="{FF2B5EF4-FFF2-40B4-BE49-F238E27FC236}">
                <a16:creationId xmlns:a16="http://schemas.microsoft.com/office/drawing/2014/main" id="{2FF97F26-F598-47E4-AAB1-5C5917B470F8}"/>
              </a:ext>
            </a:extLst>
          </p:cNvPr>
          <p:cNvSpPr>
            <a:spLocks noChangeArrowheads="1"/>
          </p:cNvSpPr>
          <p:nvPr/>
        </p:nvSpPr>
        <p:spPr bwMode="auto">
          <a:xfrm>
            <a:off x="714348" y="1046274"/>
            <a:ext cx="8001056"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Mapping of Course Outcomes and Program Specific Outcomes</a:t>
            </a:r>
            <a:r>
              <a:rPr kumimoji="0" lang="en-US" b="1" i="0" u="none" strike="noStrike" cap="none" normalizeH="0" baseline="0" dirty="0">
                <a:ln>
                  <a:noFill/>
                </a:ln>
                <a:effectLst/>
                <a:latin typeface="Times New Roman" panose="02020603050405020304" pitchFamily="18" charset="0"/>
                <a:ea typeface="Calibri" pitchFamily="34" charset="0"/>
                <a:cs typeface="Times New Roman" panose="02020603050405020304" pitchFamily="18" charset="0"/>
              </a:rPr>
              <a:t>:</a:t>
            </a:r>
            <a:endParaRPr kumimoji="0" lang="en-US"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4CAE044-3F4A-4183-A27A-EDD0C384774B}"/>
              </a:ext>
            </a:extLst>
          </p:cNvPr>
          <p:cNvSpPr txBox="1"/>
          <p:nvPr/>
        </p:nvSpPr>
        <p:spPr>
          <a:xfrm>
            <a:off x="714348" y="5063769"/>
            <a:ext cx="4600280" cy="369332"/>
          </a:xfrm>
          <a:prstGeom prst="rect">
            <a:avLst/>
          </a:prstGeom>
          <a:noFill/>
        </p:spPr>
        <p:txBody>
          <a:bodyPr wrap="square">
            <a:spAutoFit/>
          </a:bodyPr>
          <a:lstStyle/>
          <a:p>
            <a:r>
              <a:rPr lang="en-US" dirty="0"/>
              <a:t>3= High, 2=Medium, 1=Low</a:t>
            </a:r>
            <a:endParaRPr lang="en-IN" dirty="0"/>
          </a:p>
        </p:txBody>
      </p:sp>
      <p:sp>
        <p:nvSpPr>
          <p:cNvPr id="10" name="Footer Placeholder 4">
            <a:extLst>
              <a:ext uri="{FF2B5EF4-FFF2-40B4-BE49-F238E27FC236}">
                <a16:creationId xmlns:a16="http://schemas.microsoft.com/office/drawing/2014/main" id="{1E1F1E67-DD97-4391-AC3D-A518E91C4D45}"/>
              </a:ext>
            </a:extLst>
          </p:cNvPr>
          <p:cNvSpPr>
            <a:spLocks noGrp="1"/>
          </p:cNvSpPr>
          <p:nvPr>
            <p:ph type="ftr" sz="quarter" idx="11"/>
          </p:nvPr>
        </p:nvSpPr>
        <p:spPr>
          <a:xfrm>
            <a:off x="2514600" y="6356350"/>
            <a:ext cx="4191000" cy="365125"/>
          </a:xfrm>
        </p:spPr>
        <p:txBody>
          <a:bodyPr/>
          <a:lstStyle/>
          <a:p>
            <a:r>
              <a:rPr lang="en-US" dirty="0"/>
              <a:t>Mr. ANKUR CHAUDHARY     ADVANCED JAVA PROGRAMMING                   Unit-3                       </a:t>
            </a:r>
          </a:p>
        </p:txBody>
      </p:sp>
      <p:graphicFrame>
        <p:nvGraphicFramePr>
          <p:cNvPr id="15" name="Content Placeholder 8">
            <a:extLst>
              <a:ext uri="{FF2B5EF4-FFF2-40B4-BE49-F238E27FC236}">
                <a16:creationId xmlns:a16="http://schemas.microsoft.com/office/drawing/2014/main" id="{95680331-995D-4B94-9331-1AF398ECBDE1}"/>
              </a:ext>
            </a:extLst>
          </p:cNvPr>
          <p:cNvGraphicFramePr>
            <a:graphicFrameLocks/>
          </p:cNvGraphicFramePr>
          <p:nvPr>
            <p:extLst>
              <p:ext uri="{D42A27DB-BD31-4B8C-83A1-F6EECF244321}">
                <p14:modId xmlns:p14="http://schemas.microsoft.com/office/powerpoint/2010/main" val="2035257061"/>
              </p:ext>
            </p:extLst>
          </p:nvPr>
        </p:nvGraphicFramePr>
        <p:xfrm>
          <a:off x="484340" y="1508935"/>
          <a:ext cx="7592860" cy="3424474"/>
        </p:xfrm>
        <a:graphic>
          <a:graphicData uri="http://schemas.openxmlformats.org/drawingml/2006/table">
            <a:tbl>
              <a:tblPr firstRow="1" bandRow="1">
                <a:tableStyleId>{5C22544A-7EE6-4342-B048-85BDC9FD1C3A}</a:tableStyleId>
              </a:tblPr>
              <a:tblGrid>
                <a:gridCol w="2468500">
                  <a:extLst>
                    <a:ext uri="{9D8B030D-6E8A-4147-A177-3AD203B41FA5}">
                      <a16:colId xmlns:a16="http://schemas.microsoft.com/office/drawing/2014/main" val="20000"/>
                    </a:ext>
                  </a:extLst>
                </a:gridCol>
                <a:gridCol w="1281090">
                  <a:extLst>
                    <a:ext uri="{9D8B030D-6E8A-4147-A177-3AD203B41FA5}">
                      <a16:colId xmlns:a16="http://schemas.microsoft.com/office/drawing/2014/main" val="20001"/>
                    </a:ext>
                  </a:extLst>
                </a:gridCol>
                <a:gridCol w="1281090">
                  <a:extLst>
                    <a:ext uri="{9D8B030D-6E8A-4147-A177-3AD203B41FA5}">
                      <a16:colId xmlns:a16="http://schemas.microsoft.com/office/drawing/2014/main" val="20002"/>
                    </a:ext>
                  </a:extLst>
                </a:gridCol>
                <a:gridCol w="1281090">
                  <a:extLst>
                    <a:ext uri="{9D8B030D-6E8A-4147-A177-3AD203B41FA5}">
                      <a16:colId xmlns:a16="http://schemas.microsoft.com/office/drawing/2014/main" val="20003"/>
                    </a:ext>
                  </a:extLst>
                </a:gridCol>
                <a:gridCol w="1281090">
                  <a:extLst>
                    <a:ext uri="{9D8B030D-6E8A-4147-A177-3AD203B41FA5}">
                      <a16:colId xmlns:a16="http://schemas.microsoft.com/office/drawing/2014/main" val="3769910067"/>
                    </a:ext>
                  </a:extLst>
                </a:gridCol>
              </a:tblGrid>
              <a:tr h="488157">
                <a:tc>
                  <a:txBody>
                    <a:bodyPr/>
                    <a:lstStyle/>
                    <a:p>
                      <a:r>
                        <a:rPr lang="en-IN" sz="1600" b="0" dirty="0" err="1">
                          <a:solidFill>
                            <a:schemeClr val="tx1"/>
                          </a:solidFill>
                        </a:rPr>
                        <a:t>CO.k</a:t>
                      </a:r>
                      <a:endParaRPr lang="en-IN" sz="1600" b="0" dirty="0">
                        <a:solidFill>
                          <a:schemeClr val="tx1"/>
                        </a:solidFill>
                      </a:endParaRPr>
                    </a:p>
                  </a:txBody>
                  <a:tcPr>
                    <a:solidFill>
                      <a:schemeClr val="tx2">
                        <a:lumMod val="60000"/>
                        <a:lumOff val="40000"/>
                      </a:schemeClr>
                    </a:solidFill>
                  </a:tcPr>
                </a:tc>
                <a:tc>
                  <a:txBody>
                    <a:bodyPr/>
                    <a:lstStyle/>
                    <a:p>
                      <a:pPr marL="0" marR="80010" algn="r">
                        <a:lnSpc>
                          <a:spcPts val="1180"/>
                        </a:lnSpc>
                        <a:spcBef>
                          <a:spcPts val="135"/>
                        </a:spcBef>
                        <a:spcAft>
                          <a:spcPts val="0"/>
                        </a:spcAft>
                      </a:pPr>
                      <a:endParaRPr lang="en-US" sz="1600" b="1" dirty="0">
                        <a:effectLst/>
                        <a:latin typeface="Times New Roman"/>
                        <a:ea typeface="Times New Roman"/>
                        <a:cs typeface="Times New Roman"/>
                      </a:endParaRPr>
                    </a:p>
                    <a:p>
                      <a:pPr marL="0" marR="80010" algn="r">
                        <a:lnSpc>
                          <a:spcPts val="1180"/>
                        </a:lnSpc>
                        <a:spcBef>
                          <a:spcPts val="135"/>
                        </a:spcBef>
                        <a:spcAft>
                          <a:spcPts val="0"/>
                        </a:spcAft>
                      </a:pPr>
                      <a:r>
                        <a:rPr lang="en-US" sz="1600" b="1" dirty="0">
                          <a:effectLst/>
                          <a:latin typeface="Times New Roman"/>
                          <a:ea typeface="Times New Roman"/>
                          <a:cs typeface="Times New Roman"/>
                        </a:rPr>
                        <a:t>PSO1</a:t>
                      </a:r>
                      <a:endParaRPr lang="en-US" sz="1600" dirty="0">
                        <a:effectLst/>
                        <a:latin typeface="Times New Roman"/>
                        <a:ea typeface="Times New Roman"/>
                        <a:cs typeface="Times New Roman"/>
                      </a:endParaRPr>
                    </a:p>
                  </a:txBody>
                  <a:tcPr marL="0" marR="0" marT="0" marB="0"/>
                </a:tc>
                <a:tc>
                  <a:txBody>
                    <a:bodyPr/>
                    <a:lstStyle/>
                    <a:p>
                      <a:pPr marL="0" marR="56515" algn="r">
                        <a:lnSpc>
                          <a:spcPts val="1180"/>
                        </a:lnSpc>
                        <a:spcBef>
                          <a:spcPts val="135"/>
                        </a:spcBef>
                        <a:spcAft>
                          <a:spcPts val="0"/>
                        </a:spcAft>
                      </a:pPr>
                      <a:endParaRPr lang="en-US" sz="1600" b="1" dirty="0">
                        <a:effectLst/>
                        <a:latin typeface="Times New Roman"/>
                        <a:ea typeface="Times New Roman"/>
                        <a:cs typeface="Times New Roman"/>
                      </a:endParaRPr>
                    </a:p>
                    <a:p>
                      <a:pPr marL="0" marR="56515" algn="r">
                        <a:lnSpc>
                          <a:spcPts val="1180"/>
                        </a:lnSpc>
                        <a:spcBef>
                          <a:spcPts val="135"/>
                        </a:spcBef>
                        <a:spcAft>
                          <a:spcPts val="0"/>
                        </a:spcAft>
                      </a:pPr>
                      <a:r>
                        <a:rPr lang="en-US" sz="1600" b="1" dirty="0">
                          <a:effectLst/>
                          <a:latin typeface="Times New Roman"/>
                          <a:ea typeface="Times New Roman"/>
                          <a:cs typeface="Times New Roman"/>
                        </a:rPr>
                        <a:t>PSO2</a:t>
                      </a:r>
                      <a:endParaRPr lang="en-US" sz="1600" dirty="0">
                        <a:effectLst/>
                        <a:latin typeface="Times New Roman"/>
                        <a:ea typeface="Times New Roman"/>
                        <a:cs typeface="Times New Roman"/>
                      </a:endParaRPr>
                    </a:p>
                  </a:txBody>
                  <a:tcPr marL="0" marR="0" marT="0" marB="0"/>
                </a:tc>
                <a:tc>
                  <a:txBody>
                    <a:bodyPr/>
                    <a:lstStyle/>
                    <a:p>
                      <a:pPr marL="0" marR="55880" algn="r">
                        <a:lnSpc>
                          <a:spcPts val="1180"/>
                        </a:lnSpc>
                        <a:spcBef>
                          <a:spcPts val="135"/>
                        </a:spcBef>
                        <a:spcAft>
                          <a:spcPts val="0"/>
                        </a:spcAft>
                      </a:pPr>
                      <a:endParaRPr lang="en-US" sz="1600" b="1" dirty="0">
                        <a:effectLst/>
                        <a:latin typeface="Times New Roman"/>
                        <a:ea typeface="Times New Roman"/>
                        <a:cs typeface="Times New Roman"/>
                      </a:endParaRPr>
                    </a:p>
                    <a:p>
                      <a:pPr marL="0" marR="55880" algn="r">
                        <a:lnSpc>
                          <a:spcPts val="1180"/>
                        </a:lnSpc>
                        <a:spcBef>
                          <a:spcPts val="135"/>
                        </a:spcBef>
                        <a:spcAft>
                          <a:spcPts val="0"/>
                        </a:spcAft>
                      </a:pPr>
                      <a:r>
                        <a:rPr lang="en-US" sz="1600" b="1" dirty="0">
                          <a:effectLst/>
                          <a:latin typeface="Times New Roman"/>
                          <a:ea typeface="Times New Roman"/>
                          <a:cs typeface="Times New Roman"/>
                        </a:rPr>
                        <a:t>PSO3</a:t>
                      </a:r>
                      <a:endParaRPr lang="en-US" sz="1600" dirty="0">
                        <a:effectLst/>
                        <a:latin typeface="Times New Roman"/>
                        <a:ea typeface="Times New Roman"/>
                        <a:cs typeface="Times New Roman"/>
                      </a:endParaRPr>
                    </a:p>
                  </a:txBody>
                  <a:tcPr marL="0" marR="0" marT="0" marB="0"/>
                </a:tc>
                <a:tc>
                  <a:txBody>
                    <a:bodyPr/>
                    <a:lstStyle/>
                    <a:p>
                      <a:pPr marL="0" marR="55880" algn="r">
                        <a:lnSpc>
                          <a:spcPts val="1180"/>
                        </a:lnSpc>
                        <a:spcBef>
                          <a:spcPts val="135"/>
                        </a:spcBef>
                        <a:spcAft>
                          <a:spcPts val="0"/>
                        </a:spcAft>
                      </a:pPr>
                      <a:endParaRPr lang="en-US" sz="1600" dirty="0">
                        <a:effectLst/>
                        <a:latin typeface="Times New Roman"/>
                        <a:ea typeface="Times New Roman"/>
                        <a:cs typeface="Times New Roman"/>
                      </a:endParaRPr>
                    </a:p>
                    <a:p>
                      <a:pPr marL="0" marR="55880" algn="r">
                        <a:lnSpc>
                          <a:spcPts val="1180"/>
                        </a:lnSpc>
                        <a:spcBef>
                          <a:spcPts val="135"/>
                        </a:spcBef>
                        <a:spcAft>
                          <a:spcPts val="0"/>
                        </a:spcAft>
                      </a:pPr>
                      <a:r>
                        <a:rPr lang="en-US" sz="1600" dirty="0">
                          <a:effectLst/>
                          <a:latin typeface="Times New Roman"/>
                          <a:ea typeface="Times New Roman"/>
                          <a:cs typeface="Times New Roman"/>
                        </a:rPr>
                        <a:t>PSO4</a:t>
                      </a:r>
                    </a:p>
                  </a:txBody>
                  <a:tcPr marL="0" marR="0" marT="0" marB="0"/>
                </a:tc>
                <a:extLst>
                  <a:ext uri="{0D108BD9-81ED-4DB2-BD59-A6C34878D82A}">
                    <a16:rowId xmlns:a16="http://schemas.microsoft.com/office/drawing/2014/main" val="10000"/>
                  </a:ext>
                </a:extLst>
              </a:tr>
              <a:tr h="509598">
                <a:tc>
                  <a:txBody>
                    <a:bodyPr/>
                    <a:lstStyle/>
                    <a:p>
                      <a:pPr marL="0" lvl="0" indent="0" algn="ctr" rtl="0">
                        <a:lnSpc>
                          <a:spcPct val="115000"/>
                        </a:lnSpc>
                        <a:spcBef>
                          <a:spcPts val="0"/>
                        </a:spcBef>
                        <a:spcAft>
                          <a:spcPts val="0"/>
                        </a:spcAft>
                        <a:buNone/>
                      </a:pPr>
                      <a:r>
                        <a:rPr lang="en-US" sz="1800" b="1" dirty="0">
                          <a:latin typeface="Times New Roman" pitchFamily="18" charset="0"/>
                          <a:cs typeface="Times New Roman" pitchFamily="18" charset="0"/>
                        </a:rPr>
                        <a:t>ACSE0601.1</a:t>
                      </a:r>
                      <a:endParaRPr sz="1800" b="1" dirty="0">
                        <a:latin typeface="Times New Roman" pitchFamily="18" charset="0"/>
                        <a:cs typeface="Times New Roman" pitchFamily="18" charset="0"/>
                      </a:endParaRPr>
                    </a:p>
                  </a:txBody>
                  <a:tcPr marL="68575" marR="68575" marT="91948" marB="91948">
                    <a:solidFill>
                      <a:schemeClr val="tx2">
                        <a:lumMod val="60000"/>
                        <a:lumOff val="40000"/>
                      </a:schemeClr>
                    </a:solidFill>
                  </a:tcPr>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3</a:t>
                      </a:r>
                    </a:p>
                  </a:txBody>
                  <a:tcPr marL="68580" marR="68580" marT="0" marB="0"/>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3</a:t>
                      </a:r>
                    </a:p>
                  </a:txBody>
                  <a:tcPr marL="68580" marR="68580" marT="0" marB="0"/>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2</a:t>
                      </a:r>
                    </a:p>
                  </a:txBody>
                  <a:tcPr marL="68580" marR="68580" marT="0" marB="0"/>
                </a:tc>
                <a:tc>
                  <a:txBody>
                    <a:bodyPr/>
                    <a:lstStyle/>
                    <a:p>
                      <a:pPr marL="0" marR="0" algn="ctr">
                        <a:lnSpc>
                          <a:spcPct val="115000"/>
                        </a:lnSpc>
                        <a:spcBef>
                          <a:spcPts val="0"/>
                        </a:spcBef>
                        <a:spcAft>
                          <a:spcPts val="1000"/>
                        </a:spcAft>
                      </a:pPr>
                      <a:r>
                        <a:rPr lang="en-US" sz="1800" b="1" dirty="0">
                          <a:latin typeface="Times New Roman" pitchFamily="18" charset="0"/>
                          <a:ea typeface="Calibri"/>
                          <a:cs typeface="Times New Roman" pitchFamily="18" charset="0"/>
                        </a:rPr>
                        <a:t>3</a:t>
                      </a:r>
                    </a:p>
                  </a:txBody>
                  <a:tcPr marL="68580" marR="68580" marT="0" marB="0"/>
                </a:tc>
                <a:extLst>
                  <a:ext uri="{0D108BD9-81ED-4DB2-BD59-A6C34878D82A}">
                    <a16:rowId xmlns:a16="http://schemas.microsoft.com/office/drawing/2014/main" val="10001"/>
                  </a:ext>
                </a:extLst>
              </a:tr>
              <a:tr h="488157">
                <a:tc>
                  <a:txBody>
                    <a:bodyPr/>
                    <a:lstStyle/>
                    <a:p>
                      <a:pPr marL="0" lvl="0" indent="0" algn="ctr" rtl="0">
                        <a:lnSpc>
                          <a:spcPct val="115000"/>
                        </a:lnSpc>
                        <a:spcBef>
                          <a:spcPts val="0"/>
                        </a:spcBef>
                        <a:spcAft>
                          <a:spcPts val="0"/>
                        </a:spcAft>
                        <a:buNone/>
                      </a:pPr>
                      <a:r>
                        <a:rPr lang="en-US" sz="1800" b="1" dirty="0">
                          <a:latin typeface="Times New Roman" pitchFamily="18" charset="0"/>
                          <a:cs typeface="Times New Roman" pitchFamily="18" charset="0"/>
                        </a:rPr>
                        <a:t>ACSE0601.2</a:t>
                      </a:r>
                    </a:p>
                  </a:txBody>
                  <a:tcPr marL="68575" marR="68575" marT="91948" marB="91948">
                    <a:solidFill>
                      <a:schemeClr val="tx2">
                        <a:lumMod val="60000"/>
                        <a:lumOff val="40000"/>
                      </a:schemeClr>
                    </a:solidFill>
                  </a:tcPr>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3</a:t>
                      </a:r>
                    </a:p>
                  </a:txBody>
                  <a:tcPr marL="68580" marR="68580" marT="0" marB="0"/>
                </a:tc>
                <a:tc>
                  <a:txBody>
                    <a:bodyPr/>
                    <a:lstStyle/>
                    <a:p>
                      <a:pPr marL="0" marR="0" algn="ctr">
                        <a:lnSpc>
                          <a:spcPct val="115000"/>
                        </a:lnSpc>
                        <a:spcBef>
                          <a:spcPts val="0"/>
                        </a:spcBef>
                        <a:spcAft>
                          <a:spcPts val="0"/>
                        </a:spcAft>
                      </a:pPr>
                      <a:r>
                        <a:rPr lang="en-US" sz="1800" b="1" dirty="0">
                          <a:latin typeface="Times New Roman" pitchFamily="18" charset="0"/>
                          <a:ea typeface="Times New Roman"/>
                          <a:cs typeface="Times New Roman" pitchFamily="18" charset="0"/>
                        </a:rPr>
                        <a:t>3</a:t>
                      </a:r>
                      <a:endParaRPr lang="en-US" sz="1800" b="1" dirty="0">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3</a:t>
                      </a:r>
                    </a:p>
                  </a:txBody>
                  <a:tcPr marL="68580" marR="68580" marT="0" marB="0"/>
                </a:tc>
                <a:tc>
                  <a:txBody>
                    <a:bodyPr/>
                    <a:lstStyle/>
                    <a:p>
                      <a:pPr marL="0" marR="0" algn="ctr">
                        <a:lnSpc>
                          <a:spcPct val="115000"/>
                        </a:lnSpc>
                        <a:spcBef>
                          <a:spcPts val="0"/>
                        </a:spcBef>
                        <a:spcAft>
                          <a:spcPts val="1000"/>
                        </a:spcAft>
                      </a:pPr>
                      <a:r>
                        <a:rPr lang="en-US" sz="1800" b="1" dirty="0">
                          <a:latin typeface="Times New Roman" pitchFamily="18" charset="0"/>
                          <a:ea typeface="Times New Roman"/>
                          <a:cs typeface="Times New Roman" pitchFamily="18" charset="0"/>
                        </a:rPr>
                        <a:t>2</a:t>
                      </a:r>
                      <a:endParaRPr lang="en-US" sz="1800" b="1" dirty="0">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488157">
                <a:tc>
                  <a:txBody>
                    <a:bodyPr/>
                    <a:lstStyle/>
                    <a:p>
                      <a:pPr marL="0" lvl="0" indent="0" algn="ctr" rtl="0">
                        <a:lnSpc>
                          <a:spcPct val="115000"/>
                        </a:lnSpc>
                        <a:spcBef>
                          <a:spcPts val="0"/>
                        </a:spcBef>
                        <a:spcAft>
                          <a:spcPts val="0"/>
                        </a:spcAft>
                        <a:buNone/>
                      </a:pPr>
                      <a:r>
                        <a:rPr lang="en-US" sz="1800" b="1" dirty="0">
                          <a:latin typeface="Times New Roman" pitchFamily="18" charset="0"/>
                          <a:cs typeface="Times New Roman" pitchFamily="18" charset="0"/>
                        </a:rPr>
                        <a:t>ACSE0601.3</a:t>
                      </a:r>
                    </a:p>
                  </a:txBody>
                  <a:tcPr marL="68575" marR="68575" marT="91948" marB="91948">
                    <a:solidFill>
                      <a:srgbClr val="FFFF00"/>
                    </a:solidFill>
                  </a:tcPr>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3</a:t>
                      </a:r>
                    </a:p>
                  </a:txBody>
                  <a:tcPr marL="68580" marR="68580" marT="0" marB="0">
                    <a:solidFill>
                      <a:srgbClr val="FFFF00"/>
                    </a:solidFill>
                  </a:tcPr>
                </a:tc>
                <a:tc>
                  <a:txBody>
                    <a:bodyPr/>
                    <a:lstStyle/>
                    <a:p>
                      <a:pPr marL="0" marR="0" algn="ctr">
                        <a:lnSpc>
                          <a:spcPct val="115000"/>
                        </a:lnSpc>
                        <a:spcBef>
                          <a:spcPts val="0"/>
                        </a:spcBef>
                        <a:spcAft>
                          <a:spcPts val="0"/>
                        </a:spcAft>
                      </a:pPr>
                      <a:r>
                        <a:rPr lang="en-US" sz="1800" b="1" dirty="0">
                          <a:latin typeface="Times New Roman" pitchFamily="18" charset="0"/>
                          <a:ea typeface="Times New Roman"/>
                          <a:cs typeface="Times New Roman" pitchFamily="18" charset="0"/>
                        </a:rPr>
                        <a:t>3</a:t>
                      </a:r>
                      <a:endParaRPr lang="en-US" sz="1800" b="1" dirty="0">
                        <a:latin typeface="Times New Roman" pitchFamily="18" charset="0"/>
                        <a:ea typeface="Calibri"/>
                        <a:cs typeface="Times New Roman" pitchFamily="18" charset="0"/>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2</a:t>
                      </a:r>
                    </a:p>
                  </a:txBody>
                  <a:tcPr marL="68580" marR="68580" marT="0" marB="0">
                    <a:solidFill>
                      <a:srgbClr val="FFFF00"/>
                    </a:solidFill>
                  </a:tcPr>
                </a:tc>
                <a:tc>
                  <a:txBody>
                    <a:bodyPr/>
                    <a:lstStyle/>
                    <a:p>
                      <a:pPr marL="0" marR="0" algn="ctr">
                        <a:lnSpc>
                          <a:spcPct val="115000"/>
                        </a:lnSpc>
                        <a:spcBef>
                          <a:spcPts val="0"/>
                        </a:spcBef>
                        <a:spcAft>
                          <a:spcPts val="1000"/>
                        </a:spcAft>
                      </a:pPr>
                      <a:r>
                        <a:rPr lang="en-US" sz="1800" b="1" dirty="0">
                          <a:latin typeface="Times New Roman" pitchFamily="18" charset="0"/>
                          <a:ea typeface="Calibri"/>
                          <a:cs typeface="Times New Roman" pitchFamily="18" charset="0"/>
                        </a:rPr>
                        <a:t>2</a:t>
                      </a:r>
                    </a:p>
                  </a:txBody>
                  <a:tcPr marL="68580" marR="68580" marT="0" marB="0">
                    <a:solidFill>
                      <a:srgbClr val="FFFF00"/>
                    </a:solidFill>
                  </a:tcPr>
                </a:tc>
                <a:extLst>
                  <a:ext uri="{0D108BD9-81ED-4DB2-BD59-A6C34878D82A}">
                    <a16:rowId xmlns:a16="http://schemas.microsoft.com/office/drawing/2014/main" val="10003"/>
                  </a:ext>
                </a:extLst>
              </a:tr>
              <a:tr h="326996">
                <a:tc>
                  <a:txBody>
                    <a:bodyPr/>
                    <a:lstStyle/>
                    <a:p>
                      <a:pPr marL="0" lvl="0" indent="0" algn="ctr" rtl="0">
                        <a:lnSpc>
                          <a:spcPct val="115000"/>
                        </a:lnSpc>
                        <a:spcBef>
                          <a:spcPts val="0"/>
                        </a:spcBef>
                        <a:spcAft>
                          <a:spcPts val="0"/>
                        </a:spcAft>
                        <a:buNone/>
                      </a:pPr>
                      <a:r>
                        <a:rPr lang="en-US" sz="1800" b="1" dirty="0">
                          <a:latin typeface="Times New Roman" pitchFamily="18" charset="0"/>
                          <a:cs typeface="Times New Roman" pitchFamily="18" charset="0"/>
                        </a:rPr>
                        <a:t>ACSE0601.4</a:t>
                      </a:r>
                    </a:p>
                  </a:txBody>
                  <a:tcPr marL="68575" marR="68575" marT="91948" marB="91948">
                    <a:solidFill>
                      <a:schemeClr val="tx2">
                        <a:lumMod val="60000"/>
                        <a:lumOff val="40000"/>
                      </a:schemeClr>
                    </a:solidFill>
                  </a:tcPr>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3</a:t>
                      </a:r>
                    </a:p>
                  </a:txBody>
                  <a:tcPr marL="68580" marR="68580" marT="0" marB="0"/>
                </a:tc>
                <a:tc>
                  <a:txBody>
                    <a:bodyPr/>
                    <a:lstStyle/>
                    <a:p>
                      <a:pPr marL="0" marR="0" algn="ctr">
                        <a:lnSpc>
                          <a:spcPct val="115000"/>
                        </a:lnSpc>
                        <a:spcBef>
                          <a:spcPts val="0"/>
                        </a:spcBef>
                        <a:spcAft>
                          <a:spcPts val="0"/>
                        </a:spcAft>
                      </a:pPr>
                      <a:r>
                        <a:rPr lang="en-US" sz="1800" b="1" dirty="0">
                          <a:latin typeface="Times New Roman" pitchFamily="18" charset="0"/>
                          <a:ea typeface="Times New Roman"/>
                          <a:cs typeface="Times New Roman" pitchFamily="18" charset="0"/>
                        </a:rPr>
                        <a:t>2</a:t>
                      </a:r>
                      <a:endParaRPr lang="en-US" sz="1800" b="1" dirty="0">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3</a:t>
                      </a:r>
                    </a:p>
                  </a:txBody>
                  <a:tcPr marL="68580" marR="68580" marT="0" marB="0"/>
                </a:tc>
                <a:tc>
                  <a:txBody>
                    <a:bodyPr/>
                    <a:lstStyle/>
                    <a:p>
                      <a:pPr marL="0" marR="0" algn="ctr">
                        <a:lnSpc>
                          <a:spcPct val="115000"/>
                        </a:lnSpc>
                        <a:spcBef>
                          <a:spcPts val="0"/>
                        </a:spcBef>
                        <a:spcAft>
                          <a:spcPts val="1000"/>
                        </a:spcAft>
                      </a:pPr>
                      <a:r>
                        <a:rPr lang="en-US" sz="1800" b="1" dirty="0">
                          <a:latin typeface="Times New Roman" pitchFamily="18" charset="0"/>
                          <a:ea typeface="Calibri"/>
                          <a:cs typeface="Times New Roman" pitchFamily="18" charset="0"/>
                        </a:rPr>
                        <a:t>2</a:t>
                      </a:r>
                    </a:p>
                  </a:txBody>
                  <a:tcPr marL="68580" marR="68580" marT="0" marB="0"/>
                </a:tc>
                <a:extLst>
                  <a:ext uri="{0D108BD9-81ED-4DB2-BD59-A6C34878D82A}">
                    <a16:rowId xmlns:a16="http://schemas.microsoft.com/office/drawing/2014/main" val="10004"/>
                  </a:ext>
                </a:extLst>
              </a:tr>
              <a:tr h="488157">
                <a:tc>
                  <a:txBody>
                    <a:bodyPr/>
                    <a:lstStyle/>
                    <a:p>
                      <a:pPr marL="0" lvl="0" indent="0" algn="ctr" rtl="0">
                        <a:lnSpc>
                          <a:spcPct val="115000"/>
                        </a:lnSpc>
                        <a:spcBef>
                          <a:spcPts val="0"/>
                        </a:spcBef>
                        <a:spcAft>
                          <a:spcPts val="0"/>
                        </a:spcAft>
                        <a:buNone/>
                      </a:pPr>
                      <a:r>
                        <a:rPr lang="en-US" sz="1800" b="1" dirty="0">
                          <a:latin typeface="Times New Roman" pitchFamily="18" charset="0"/>
                          <a:cs typeface="Times New Roman" pitchFamily="18" charset="0"/>
                        </a:rPr>
                        <a:t>ACSE0601.5</a:t>
                      </a:r>
                    </a:p>
                  </a:txBody>
                  <a:tcPr marL="68575" marR="68575" marT="91948" marB="91948">
                    <a:solidFill>
                      <a:schemeClr val="tx2">
                        <a:lumMod val="60000"/>
                        <a:lumOff val="40000"/>
                      </a:schemeClr>
                    </a:solidFill>
                  </a:tcPr>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3</a:t>
                      </a:r>
                    </a:p>
                  </a:txBody>
                  <a:tcPr marL="68580" marR="68580" marT="0" marB="0"/>
                </a:tc>
                <a:tc>
                  <a:txBody>
                    <a:bodyPr/>
                    <a:lstStyle/>
                    <a:p>
                      <a:pPr marL="0" marR="0" algn="ctr">
                        <a:lnSpc>
                          <a:spcPct val="115000"/>
                        </a:lnSpc>
                        <a:spcBef>
                          <a:spcPts val="0"/>
                        </a:spcBef>
                        <a:spcAft>
                          <a:spcPts val="0"/>
                        </a:spcAft>
                      </a:pPr>
                      <a:r>
                        <a:rPr lang="en-US" sz="1800" b="1" dirty="0">
                          <a:latin typeface="Times New Roman" pitchFamily="18" charset="0"/>
                          <a:ea typeface="Times New Roman"/>
                          <a:cs typeface="Times New Roman" pitchFamily="18" charset="0"/>
                        </a:rPr>
                        <a:t>2</a:t>
                      </a:r>
                      <a:endParaRPr lang="en-US" sz="1800" b="1" dirty="0">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800" b="1" dirty="0">
                          <a:latin typeface="Times New Roman" pitchFamily="18" charset="0"/>
                          <a:ea typeface="Calibri"/>
                          <a:cs typeface="Times New Roman" pitchFamily="18" charset="0"/>
                        </a:rPr>
                        <a:t>2</a:t>
                      </a:r>
                    </a:p>
                  </a:txBody>
                  <a:tcPr marL="68580" marR="68580" marT="0" marB="0"/>
                </a:tc>
                <a:tc>
                  <a:txBody>
                    <a:bodyPr/>
                    <a:lstStyle/>
                    <a:p>
                      <a:pPr marL="0" marR="0" algn="ctr">
                        <a:lnSpc>
                          <a:spcPct val="115000"/>
                        </a:lnSpc>
                        <a:spcBef>
                          <a:spcPts val="0"/>
                        </a:spcBef>
                        <a:spcAft>
                          <a:spcPts val="1000"/>
                        </a:spcAft>
                      </a:pPr>
                      <a:r>
                        <a:rPr lang="en-US" sz="1800" b="1" dirty="0">
                          <a:latin typeface="Times New Roman" pitchFamily="18" charset="0"/>
                          <a:ea typeface="Calibri"/>
                          <a:cs typeface="Times New Roman" pitchFamily="18" charset="0"/>
                        </a:rPr>
                        <a:t>2</a:t>
                      </a:r>
                    </a:p>
                  </a:txBody>
                  <a:tcPr marL="68580" marR="68580" marT="0" marB="0"/>
                </a:tc>
                <a:extLst>
                  <a:ext uri="{0D108BD9-81ED-4DB2-BD59-A6C34878D82A}">
                    <a16:rowId xmlns:a16="http://schemas.microsoft.com/office/drawing/2014/main" val="10005"/>
                  </a:ext>
                </a:extLst>
              </a:tr>
              <a:tr h="488157">
                <a:tc>
                  <a:txBody>
                    <a:bodyPr/>
                    <a:lstStyle/>
                    <a:p>
                      <a:pPr marL="0" marR="0" lvl="0" indent="0" algn="ctr" rtl="0">
                        <a:lnSpc>
                          <a:spcPct val="115000"/>
                        </a:lnSpc>
                        <a:spcBef>
                          <a:spcPts val="0"/>
                        </a:spcBef>
                        <a:spcAft>
                          <a:spcPts val="0"/>
                        </a:spcAft>
                        <a:buClr>
                          <a:srgbClr val="000000"/>
                        </a:buClr>
                        <a:buFont typeface="Arial"/>
                        <a:buNone/>
                      </a:pPr>
                      <a:r>
                        <a:rPr lang="en-US" sz="1800" b="1" i="0" u="none" strike="noStrike" cap="none" dirty="0">
                          <a:solidFill>
                            <a:srgbClr val="000000"/>
                          </a:solidFill>
                          <a:latin typeface="Times New Roman" pitchFamily="18" charset="0"/>
                          <a:cs typeface="Times New Roman" pitchFamily="18" charset="0"/>
                          <a:sym typeface="Arial"/>
                        </a:rPr>
                        <a:t>AVG</a:t>
                      </a:r>
                      <a:endParaRPr sz="1800" b="1" i="0" u="none" strike="noStrike" cap="none" dirty="0">
                        <a:solidFill>
                          <a:srgbClr val="000000"/>
                        </a:solidFill>
                        <a:latin typeface="Times New Roman" pitchFamily="18" charset="0"/>
                        <a:cs typeface="Times New Roman" pitchFamily="18" charset="0"/>
                        <a:sym typeface="Arial"/>
                      </a:endParaRPr>
                    </a:p>
                  </a:txBody>
                  <a:tcPr marL="68575" marR="68575" marT="91948" marB="91948">
                    <a:solidFill>
                      <a:schemeClr val="tx2">
                        <a:lumMod val="60000"/>
                        <a:lumOff val="40000"/>
                      </a:schemeClr>
                    </a:solidFill>
                  </a:tcPr>
                </a:tc>
                <a:tc>
                  <a:txBody>
                    <a:bodyPr/>
                    <a:lstStyle/>
                    <a:p>
                      <a:pPr marL="0" marR="0" algn="ctr" rtl="0">
                        <a:lnSpc>
                          <a:spcPct val="115000"/>
                        </a:lnSpc>
                        <a:spcBef>
                          <a:spcPts val="0"/>
                        </a:spcBef>
                        <a:spcAft>
                          <a:spcPts val="0"/>
                        </a:spcAft>
                        <a:buClr>
                          <a:srgbClr val="000000"/>
                        </a:buClr>
                        <a:buFont typeface="Arial"/>
                      </a:pPr>
                      <a:r>
                        <a:rPr lang="en-IN" sz="1800" b="1" i="0" u="none" strike="noStrike" cap="none" dirty="0">
                          <a:solidFill>
                            <a:srgbClr val="000000"/>
                          </a:solidFill>
                          <a:latin typeface="Times New Roman" pitchFamily="18" charset="0"/>
                          <a:cs typeface="Times New Roman" pitchFamily="18" charset="0"/>
                          <a:sym typeface="Arial"/>
                        </a:rPr>
                        <a:t>3</a:t>
                      </a:r>
                      <a:endParaRPr lang="en-US" sz="1800" b="1" i="0" u="none" strike="noStrike" cap="none" dirty="0">
                        <a:solidFill>
                          <a:srgbClr val="000000"/>
                        </a:solidFill>
                        <a:latin typeface="Times New Roman" pitchFamily="18" charset="0"/>
                        <a:ea typeface="Calibri"/>
                        <a:cs typeface="Times New Roman" pitchFamily="18" charset="0"/>
                        <a:sym typeface="Arial"/>
                      </a:endParaRPr>
                    </a:p>
                  </a:txBody>
                  <a:tcPr marL="68580" marR="68580" marT="0" marB="0"/>
                </a:tc>
                <a:tc>
                  <a:txBody>
                    <a:bodyPr/>
                    <a:lstStyle/>
                    <a:p>
                      <a:pPr marL="0" marR="0" algn="ctr" rtl="0">
                        <a:lnSpc>
                          <a:spcPct val="115000"/>
                        </a:lnSpc>
                        <a:spcBef>
                          <a:spcPts val="0"/>
                        </a:spcBef>
                        <a:spcAft>
                          <a:spcPts val="0"/>
                        </a:spcAft>
                        <a:buClr>
                          <a:srgbClr val="000000"/>
                        </a:buClr>
                        <a:buFont typeface="Arial"/>
                      </a:pPr>
                      <a:r>
                        <a:rPr lang="en-IN" sz="1800" b="1" i="0" u="none" strike="noStrike" cap="none" dirty="0">
                          <a:solidFill>
                            <a:srgbClr val="000000"/>
                          </a:solidFill>
                          <a:latin typeface="Times New Roman" pitchFamily="18" charset="0"/>
                          <a:cs typeface="Times New Roman" pitchFamily="18" charset="0"/>
                          <a:sym typeface="Arial"/>
                        </a:rPr>
                        <a:t>2.6</a:t>
                      </a:r>
                      <a:endParaRPr lang="en-US" sz="1800" b="1" i="0" u="none" strike="noStrike" cap="none" dirty="0">
                        <a:solidFill>
                          <a:srgbClr val="000000"/>
                        </a:solidFill>
                        <a:latin typeface="Times New Roman" pitchFamily="18" charset="0"/>
                        <a:ea typeface="Calibri"/>
                        <a:cs typeface="Times New Roman" pitchFamily="18" charset="0"/>
                        <a:sym typeface="Arial"/>
                      </a:endParaRPr>
                    </a:p>
                  </a:txBody>
                  <a:tcPr marL="68580" marR="68580" marT="0" marB="0"/>
                </a:tc>
                <a:tc>
                  <a:txBody>
                    <a:bodyPr/>
                    <a:lstStyle/>
                    <a:p>
                      <a:pPr marL="0" marR="0" algn="ctr" rtl="0">
                        <a:lnSpc>
                          <a:spcPct val="115000"/>
                        </a:lnSpc>
                        <a:spcBef>
                          <a:spcPts val="0"/>
                        </a:spcBef>
                        <a:spcAft>
                          <a:spcPts val="0"/>
                        </a:spcAft>
                        <a:buClr>
                          <a:srgbClr val="000000"/>
                        </a:buClr>
                        <a:buFont typeface="Arial"/>
                      </a:pPr>
                      <a:r>
                        <a:rPr lang="en-US" sz="1800" b="1" i="0" u="none" strike="noStrike" cap="none" dirty="0">
                          <a:solidFill>
                            <a:srgbClr val="000000"/>
                          </a:solidFill>
                          <a:latin typeface="Times New Roman" pitchFamily="18" charset="0"/>
                          <a:ea typeface="Calibri"/>
                          <a:cs typeface="Times New Roman" pitchFamily="18" charset="0"/>
                          <a:sym typeface="Arial"/>
                        </a:rPr>
                        <a:t>2</a:t>
                      </a:r>
                      <a:r>
                        <a:rPr lang="en-IN" sz="1800" b="1" i="0" u="none" strike="noStrike" cap="none" dirty="0">
                          <a:solidFill>
                            <a:srgbClr val="000000"/>
                          </a:solidFill>
                          <a:latin typeface="Times New Roman" pitchFamily="18" charset="0"/>
                          <a:ea typeface="Calibri"/>
                          <a:cs typeface="Times New Roman" pitchFamily="18" charset="0"/>
                          <a:sym typeface="Arial"/>
                        </a:rPr>
                        <a:t>.4</a:t>
                      </a:r>
                      <a:endParaRPr lang="en-US" sz="1800" b="1" i="0" u="none" strike="noStrike" cap="none" dirty="0">
                        <a:solidFill>
                          <a:srgbClr val="000000"/>
                        </a:solidFill>
                        <a:latin typeface="Times New Roman" pitchFamily="18" charset="0"/>
                        <a:ea typeface="Calibri"/>
                        <a:cs typeface="Times New Roman" pitchFamily="18" charset="0"/>
                        <a:sym typeface="Arial"/>
                      </a:endParaRPr>
                    </a:p>
                  </a:txBody>
                  <a:tcPr marL="68580" marR="68580" marT="0" marB="0"/>
                </a:tc>
                <a:tc>
                  <a:txBody>
                    <a:bodyPr/>
                    <a:lstStyle/>
                    <a:p>
                      <a:pPr marL="0" marR="0" algn="ctr" rtl="0">
                        <a:lnSpc>
                          <a:spcPct val="115000"/>
                        </a:lnSpc>
                        <a:spcBef>
                          <a:spcPts val="0"/>
                        </a:spcBef>
                        <a:spcAft>
                          <a:spcPts val="0"/>
                        </a:spcAft>
                        <a:buClr>
                          <a:srgbClr val="000000"/>
                        </a:buClr>
                        <a:buFont typeface="Arial"/>
                      </a:pPr>
                      <a:r>
                        <a:rPr lang="en-US" sz="1800" b="1" i="0" u="none" strike="noStrike" cap="none" dirty="0">
                          <a:solidFill>
                            <a:srgbClr val="000000"/>
                          </a:solidFill>
                          <a:latin typeface="Times New Roman" pitchFamily="18" charset="0"/>
                          <a:ea typeface="Calibri"/>
                          <a:cs typeface="Times New Roman" pitchFamily="18" charset="0"/>
                          <a:sym typeface="Arial"/>
                        </a:rPr>
                        <a:t>2</a:t>
                      </a:r>
                      <a:r>
                        <a:rPr lang="en-IN" sz="1800" b="1" i="0" u="none" strike="noStrike" cap="none" dirty="0">
                          <a:solidFill>
                            <a:srgbClr val="000000"/>
                          </a:solidFill>
                          <a:latin typeface="Times New Roman" pitchFamily="18" charset="0"/>
                          <a:ea typeface="Calibri"/>
                          <a:cs typeface="Times New Roman" pitchFamily="18" charset="0"/>
                          <a:sym typeface="Arial"/>
                        </a:rPr>
                        <a:t>.2</a:t>
                      </a:r>
                      <a:endParaRPr lang="en-US" sz="1800" b="1" i="0" u="none" strike="noStrike" cap="none" dirty="0">
                        <a:solidFill>
                          <a:srgbClr val="000000"/>
                        </a:solidFill>
                        <a:latin typeface="Times New Roman" pitchFamily="18" charset="0"/>
                        <a:ea typeface="Calibri"/>
                        <a:cs typeface="Times New Roman" pitchFamily="18" charset="0"/>
                        <a:sym typeface="Arial"/>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6019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17F9C7DA-1526-4BA3-B348-32070FA4EE28}" type="datetime1">
              <a:rPr lang="en-US" smtClean="0"/>
              <a:t>1/5/2024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14</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 Educational Objectives</a:t>
            </a:r>
            <a:r>
              <a:rPr lang="en-US" sz="2400" noProof="0" dirty="0">
                <a:solidFill>
                  <a:schemeClr val="tx1"/>
                </a:solidFill>
                <a:latin typeface="Times New Roman" panose="02020603050405020304" pitchFamily="18" charset="0"/>
                <a:cs typeface="Times New Roman" panose="02020603050405020304" pitchFamily="18" charset="0"/>
              </a:rPr>
              <a:t> </a:t>
            </a: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(PEO)</a:t>
            </a:r>
          </a:p>
        </p:txBody>
      </p:sp>
      <p:sp>
        <p:nvSpPr>
          <p:cNvPr id="10" name="Footer Placeholder 4">
            <a:extLst>
              <a:ext uri="{FF2B5EF4-FFF2-40B4-BE49-F238E27FC236}">
                <a16:creationId xmlns:a16="http://schemas.microsoft.com/office/drawing/2014/main" id="{1E1F1E67-DD97-4391-AC3D-A518E91C4D45}"/>
              </a:ext>
            </a:extLst>
          </p:cNvPr>
          <p:cNvSpPr>
            <a:spLocks noGrp="1"/>
          </p:cNvSpPr>
          <p:nvPr>
            <p:ph type="ftr" sz="quarter" idx="11"/>
          </p:nvPr>
        </p:nvSpPr>
        <p:spPr>
          <a:xfrm>
            <a:off x="2514600" y="6356350"/>
            <a:ext cx="4191000" cy="365125"/>
          </a:xfrm>
        </p:spPr>
        <p:txBody>
          <a:bodyPr/>
          <a:lstStyle/>
          <a:p>
            <a:r>
              <a:rPr lang="en-US" dirty="0"/>
              <a:t>Mr. ANKUR CHAUDHARY     ADVANCED JAVA PROGRAMMING                   Unit-3                       </a:t>
            </a:r>
          </a:p>
        </p:txBody>
      </p:sp>
      <p:sp>
        <p:nvSpPr>
          <p:cNvPr id="9" name="Rectangle 8">
            <a:extLst>
              <a:ext uri="{FF2B5EF4-FFF2-40B4-BE49-F238E27FC236}">
                <a16:creationId xmlns:a16="http://schemas.microsoft.com/office/drawing/2014/main" id="{201E1E59-5F86-CDDA-236B-A8D2F70914E5}"/>
              </a:ext>
            </a:extLst>
          </p:cNvPr>
          <p:cNvSpPr/>
          <p:nvPr/>
        </p:nvSpPr>
        <p:spPr>
          <a:xfrm>
            <a:off x="386789" y="821592"/>
            <a:ext cx="8265604" cy="507831"/>
          </a:xfrm>
          <a:prstGeom prst="rect">
            <a:avLst/>
          </a:prstGeom>
        </p:spPr>
        <p:txBody>
          <a:bodyPr wrap="square">
            <a:spAutoFit/>
          </a:bodyPr>
          <a:lstStyle/>
          <a:p>
            <a:pPr algn="just"/>
            <a:r>
              <a:rPr lang="en-US" sz="2700" dirty="0">
                <a:solidFill>
                  <a:srgbClr val="000000"/>
                </a:solidFill>
              </a:rPr>
              <a:t>	</a:t>
            </a:r>
          </a:p>
        </p:txBody>
      </p:sp>
      <p:graphicFrame>
        <p:nvGraphicFramePr>
          <p:cNvPr id="12" name="Table 11">
            <a:extLst>
              <a:ext uri="{FF2B5EF4-FFF2-40B4-BE49-F238E27FC236}">
                <a16:creationId xmlns:a16="http://schemas.microsoft.com/office/drawing/2014/main" id="{FDE035ED-1410-4DA4-E575-C69D5D2CC536}"/>
              </a:ext>
            </a:extLst>
          </p:cNvPr>
          <p:cNvGraphicFramePr>
            <a:graphicFrameLocks noGrp="1"/>
          </p:cNvGraphicFramePr>
          <p:nvPr>
            <p:extLst>
              <p:ext uri="{D42A27DB-BD31-4B8C-83A1-F6EECF244321}">
                <p14:modId xmlns:p14="http://schemas.microsoft.com/office/powerpoint/2010/main" val="986754327"/>
              </p:ext>
            </p:extLst>
          </p:nvPr>
        </p:nvGraphicFramePr>
        <p:xfrm>
          <a:off x="266700" y="1603016"/>
          <a:ext cx="8686800" cy="4336170"/>
        </p:xfrm>
        <a:graphic>
          <a:graphicData uri="http://schemas.openxmlformats.org/drawingml/2006/table">
            <a:tbl>
              <a:tblPr firstRow="1" firstCol="1" bandRow="1">
                <a:tableStyleId>{BDBED569-4797-4DF1-A0F4-6AAB3CD982D8}</a:tableStyleId>
              </a:tblPr>
              <a:tblGrid>
                <a:gridCol w="1135748">
                  <a:extLst>
                    <a:ext uri="{9D8B030D-6E8A-4147-A177-3AD203B41FA5}">
                      <a16:colId xmlns:a16="http://schemas.microsoft.com/office/drawing/2014/main" val="4040727765"/>
                    </a:ext>
                  </a:extLst>
                </a:gridCol>
                <a:gridCol w="7551052">
                  <a:extLst>
                    <a:ext uri="{9D8B030D-6E8A-4147-A177-3AD203B41FA5}">
                      <a16:colId xmlns:a16="http://schemas.microsoft.com/office/drawing/2014/main" val="3422662514"/>
                    </a:ext>
                  </a:extLst>
                </a:gridCol>
              </a:tblGrid>
              <a:tr h="1140184">
                <a:tc>
                  <a:txBody>
                    <a:bodyPr/>
                    <a:lstStyle/>
                    <a:p>
                      <a:pPr marL="0" marR="0" algn="just">
                        <a:lnSpc>
                          <a:spcPct val="115000"/>
                        </a:lnSpc>
                        <a:spcBef>
                          <a:spcPts val="0"/>
                        </a:spcBef>
                        <a:spcAft>
                          <a:spcPts val="0"/>
                        </a:spcAft>
                      </a:pPr>
                      <a:r>
                        <a:rPr lang="en-US" sz="1800" b="1" i="0" kern="1200" dirty="0">
                          <a:solidFill>
                            <a:schemeClr val="tx1"/>
                          </a:solidFill>
                          <a:effectLst/>
                          <a:latin typeface="+mn-lt"/>
                          <a:ea typeface="+mn-ea"/>
                          <a:cs typeface="+mn-cs"/>
                        </a:rPr>
                        <a:t>PEO 1</a:t>
                      </a:r>
                    </a:p>
                  </a:txBody>
                  <a:tcPr marL="68580" marR="68580" marT="0" marB="0">
                    <a:solidFill>
                      <a:schemeClr val="bg1"/>
                    </a:solidFill>
                  </a:tcPr>
                </a:tc>
                <a:tc>
                  <a:txBody>
                    <a:bodyPr/>
                    <a:lstStyle/>
                    <a:p>
                      <a:pPr marL="0" marR="0" lvl="0" indent="0" algn="just" defTabSz="914400" rtl="0" eaLnBrk="1" fontAlgn="auto" latinLnBrk="0" hangingPunct="1">
                        <a:lnSpc>
                          <a:spcPct val="115000"/>
                        </a:lnSpc>
                        <a:spcBef>
                          <a:spcPts val="0"/>
                        </a:spcBef>
                        <a:spcAft>
                          <a:spcPts val="1000"/>
                        </a:spcAft>
                        <a:buClrTx/>
                        <a:buSzTx/>
                        <a:buFontTx/>
                        <a:buNone/>
                        <a:tabLst/>
                        <a:defRPr/>
                      </a:pPr>
                      <a:r>
                        <a:rPr lang="en-US" altLang="en-US" sz="1800" b="0" dirty="0">
                          <a:latin typeface="Arial" panose="020B0604020202020204" pitchFamily="34" charset="0"/>
                          <a:cs typeface="Arial" panose="020B0604020202020204" pitchFamily="34" charset="0"/>
                        </a:rPr>
                        <a:t>able to apply sound knowledge in the field of information technology to fulfill the needs of IT industry.</a:t>
                      </a:r>
                    </a:p>
                    <a:p>
                      <a:pPr algn="just">
                        <a:lnSpc>
                          <a:spcPct val="115000"/>
                        </a:lnSpc>
                        <a:spcAft>
                          <a:spcPts val="1000"/>
                        </a:spcAft>
                      </a:pPr>
                      <a:endParaRPr lang="en-IN" sz="1800" b="0" i="0" kern="1200" dirty="0">
                        <a:solidFill>
                          <a:schemeClr val="tx1"/>
                        </a:solidFill>
                        <a:effectLst/>
                        <a:latin typeface="+mn-lt"/>
                        <a:ea typeface="+mn-ea"/>
                        <a:cs typeface="+mn-cs"/>
                      </a:endParaRPr>
                    </a:p>
                  </a:txBody>
                  <a:tcPr marL="68580" marR="68580" marT="0" marB="0" anchor="ctr">
                    <a:solidFill>
                      <a:schemeClr val="bg1"/>
                    </a:solidFill>
                  </a:tcPr>
                </a:tc>
                <a:extLst>
                  <a:ext uri="{0D108BD9-81ED-4DB2-BD59-A6C34878D82A}">
                    <a16:rowId xmlns:a16="http://schemas.microsoft.com/office/drawing/2014/main" val="2642426600"/>
                  </a:ext>
                </a:extLst>
              </a:tr>
              <a:tr h="1066800">
                <a:tc>
                  <a:txBody>
                    <a:bodyPr/>
                    <a:lstStyle/>
                    <a:p>
                      <a:pPr marL="0" marR="0" algn="just">
                        <a:lnSpc>
                          <a:spcPct val="115000"/>
                        </a:lnSpc>
                        <a:spcBef>
                          <a:spcPts val="0"/>
                        </a:spcBef>
                        <a:spcAft>
                          <a:spcPts val="0"/>
                        </a:spcAft>
                      </a:pPr>
                      <a:r>
                        <a:rPr lang="en-US" sz="1800" b="1" dirty="0">
                          <a:effectLst/>
                        </a:rPr>
                        <a:t>PEO 2</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altLang="en-US" sz="1800" b="1" dirty="0">
                          <a:latin typeface="Arial" panose="020B0604020202020204" pitchFamily="34" charset="0"/>
                          <a:cs typeface="Arial" panose="020B0604020202020204" pitchFamily="34" charset="0"/>
                        </a:rPr>
                        <a:t>a</a:t>
                      </a:r>
                      <a:r>
                        <a:rPr lang="en-US" altLang="en-US" sz="1800" dirty="0">
                          <a:latin typeface="Arial" panose="020B0604020202020204" pitchFamily="34" charset="0"/>
                          <a:cs typeface="Arial" panose="020B0604020202020204" pitchFamily="34" charset="0"/>
                        </a:rPr>
                        <a:t>ble to design innovative and interdisciplinary systems through latest digital      technologies.</a:t>
                      </a:r>
                    </a:p>
                    <a:p>
                      <a:pPr>
                        <a:lnSpc>
                          <a:spcPct val="107000"/>
                        </a:lnSpc>
                        <a:spcAft>
                          <a:spcPts val="800"/>
                        </a:spcAft>
                      </a:pPr>
                      <a:endParaRPr lang="en-IN"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30480" marT="6350" marB="0"/>
                </a:tc>
                <a:extLst>
                  <a:ext uri="{0D108BD9-81ED-4DB2-BD59-A6C34878D82A}">
                    <a16:rowId xmlns:a16="http://schemas.microsoft.com/office/drawing/2014/main" val="547125384"/>
                  </a:ext>
                </a:extLst>
              </a:tr>
              <a:tr h="843343">
                <a:tc>
                  <a:txBody>
                    <a:bodyPr/>
                    <a:lstStyle/>
                    <a:p>
                      <a:pPr marL="0" marR="0" algn="just">
                        <a:lnSpc>
                          <a:spcPct val="115000"/>
                        </a:lnSpc>
                        <a:spcBef>
                          <a:spcPts val="0"/>
                        </a:spcBef>
                        <a:spcAft>
                          <a:spcPts val="0"/>
                        </a:spcAft>
                      </a:pPr>
                      <a:r>
                        <a:rPr lang="en-US" sz="1800" b="1" dirty="0">
                          <a:effectLst/>
                        </a:rPr>
                        <a:t>PEO 3</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altLang="en-US" sz="1800" b="1" dirty="0">
                          <a:latin typeface="Arial" panose="020B0604020202020204" pitchFamily="34" charset="0"/>
                          <a:cs typeface="Arial" panose="020B0604020202020204" pitchFamily="34" charset="0"/>
                        </a:rPr>
                        <a:t>able to inculcate professional and social ethics, team work and leadership for serving the society.</a:t>
                      </a:r>
                    </a:p>
                    <a:p>
                      <a:pPr algn="just">
                        <a:lnSpc>
                          <a:spcPct val="107000"/>
                        </a:lnSpc>
                        <a:spcAft>
                          <a:spcPts val="800"/>
                        </a:spcAft>
                      </a:pPr>
                      <a:endParaRPr lang="en-IN"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30480" marT="6350" marB="0"/>
                </a:tc>
                <a:extLst>
                  <a:ext uri="{0D108BD9-81ED-4DB2-BD59-A6C34878D82A}">
                    <a16:rowId xmlns:a16="http://schemas.microsoft.com/office/drawing/2014/main" val="3426395499"/>
                  </a:ext>
                </a:extLst>
              </a:tr>
              <a:tr h="1153762">
                <a:tc>
                  <a:txBody>
                    <a:bodyPr/>
                    <a:lstStyle/>
                    <a:p>
                      <a:pPr marL="0" marR="0" algn="just">
                        <a:lnSpc>
                          <a:spcPct val="115000"/>
                        </a:lnSpc>
                        <a:spcBef>
                          <a:spcPts val="0"/>
                        </a:spcBef>
                        <a:spcAft>
                          <a:spcPts val="0"/>
                        </a:spcAft>
                      </a:pPr>
                      <a:r>
                        <a:rPr lang="en-US" sz="1800" b="1" dirty="0">
                          <a:effectLst/>
                        </a:rPr>
                        <a:t>PEO 4</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altLang="en-US" sz="1800" dirty="0">
                          <a:latin typeface="Arial" panose="020B0604020202020204" pitchFamily="34" charset="0"/>
                          <a:cs typeface="Arial" panose="020B0604020202020204" pitchFamily="34" charset="0"/>
                        </a:rPr>
                        <a:t>able to inculcate lifelong learning in the field of computing for successful career in organizations and R&amp;D sectors.</a:t>
                      </a:r>
                      <a:endParaRPr lang="en-IN"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30480" marT="6350" marB="0"/>
                </a:tc>
                <a:extLst>
                  <a:ext uri="{0D108BD9-81ED-4DB2-BD59-A6C34878D82A}">
                    <a16:rowId xmlns:a16="http://schemas.microsoft.com/office/drawing/2014/main" val="2906387022"/>
                  </a:ext>
                </a:extLst>
              </a:tr>
            </a:tbl>
          </a:graphicData>
        </a:graphic>
      </p:graphicFrame>
      <p:graphicFrame>
        <p:nvGraphicFramePr>
          <p:cNvPr id="14" name="Table 13">
            <a:extLst>
              <a:ext uri="{FF2B5EF4-FFF2-40B4-BE49-F238E27FC236}">
                <a16:creationId xmlns:a16="http://schemas.microsoft.com/office/drawing/2014/main" id="{3187392F-FA71-8FA2-AE7B-F1886A46A9AA}"/>
              </a:ext>
            </a:extLst>
          </p:cNvPr>
          <p:cNvGraphicFramePr>
            <a:graphicFrameLocks noGrp="1"/>
          </p:cNvGraphicFramePr>
          <p:nvPr/>
        </p:nvGraphicFramePr>
        <p:xfrm>
          <a:off x="266700" y="867613"/>
          <a:ext cx="8686800" cy="617382"/>
        </p:xfrm>
        <a:graphic>
          <a:graphicData uri="http://schemas.openxmlformats.org/drawingml/2006/table">
            <a:tbl>
              <a:tblPr firstRow="1" firstCol="1" bandRow="1">
                <a:tableStyleId>{5A111915-BE36-4E01-A7E5-04B1672EAD32}</a:tableStyleId>
              </a:tblPr>
              <a:tblGrid>
                <a:gridCol w="8686800">
                  <a:extLst>
                    <a:ext uri="{9D8B030D-6E8A-4147-A177-3AD203B41FA5}">
                      <a16:colId xmlns:a16="http://schemas.microsoft.com/office/drawing/2014/main" val="20000"/>
                    </a:ext>
                  </a:extLst>
                </a:gridCol>
              </a:tblGrid>
              <a:tr h="617382">
                <a:tc>
                  <a:txBody>
                    <a:bodyPr/>
                    <a:lstStyle/>
                    <a:p>
                      <a:pPr marL="0" marR="0" algn="just">
                        <a:lnSpc>
                          <a:spcPct val="115000"/>
                        </a:lnSpc>
                        <a:spcBef>
                          <a:spcPts val="1200"/>
                        </a:spcBef>
                        <a:spcAft>
                          <a:spcPts val="1200"/>
                        </a:spcAft>
                      </a:pPr>
                      <a:r>
                        <a:rPr lang="en-US" sz="1800" dirty="0">
                          <a:effectLst/>
                        </a:rPr>
                        <a:t>PEO:  After completion of this course students will be able to</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7061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2F18A836-A3DD-4403-AFA2-AE1F6E090394}" type="datetime1">
              <a:rPr lang="en-US" smtClean="0"/>
              <a:t>1/5/2024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
        <p:nvSpPr>
          <p:cNvPr id="10" name="Footer Placeholder 4">
            <a:extLst>
              <a:ext uri="{FF2B5EF4-FFF2-40B4-BE49-F238E27FC236}">
                <a16:creationId xmlns:a16="http://schemas.microsoft.com/office/drawing/2014/main" id="{1E1F1E67-DD97-4391-AC3D-A518E91C4D45}"/>
              </a:ext>
            </a:extLst>
          </p:cNvPr>
          <p:cNvSpPr>
            <a:spLocks noGrp="1"/>
          </p:cNvSpPr>
          <p:nvPr>
            <p:ph type="ftr" sz="quarter" idx="11"/>
          </p:nvPr>
        </p:nvSpPr>
        <p:spPr>
          <a:xfrm>
            <a:off x="2514600" y="6356350"/>
            <a:ext cx="4191000" cy="365125"/>
          </a:xfrm>
        </p:spPr>
        <p:txBody>
          <a:bodyPr/>
          <a:lstStyle/>
          <a:p>
            <a:r>
              <a:rPr lang="en-US" dirty="0"/>
              <a:t>Mr. ANKUR CHAUDHARY     ADVANCED JAVA PROGRAMMING                   Unit-3                       </a:t>
            </a:r>
          </a:p>
        </p:txBody>
      </p:sp>
      <p:graphicFrame>
        <p:nvGraphicFramePr>
          <p:cNvPr id="9" name="Table 8">
            <a:extLst>
              <a:ext uri="{FF2B5EF4-FFF2-40B4-BE49-F238E27FC236}">
                <a16:creationId xmlns:a16="http://schemas.microsoft.com/office/drawing/2014/main" id="{68E9C82D-B52B-4E61-8FB0-BE4801B1985D}"/>
              </a:ext>
            </a:extLst>
          </p:cNvPr>
          <p:cNvGraphicFramePr>
            <a:graphicFrameLocks noGrp="1"/>
          </p:cNvGraphicFramePr>
          <p:nvPr>
            <p:extLst>
              <p:ext uri="{D42A27DB-BD31-4B8C-83A1-F6EECF244321}">
                <p14:modId xmlns:p14="http://schemas.microsoft.com/office/powerpoint/2010/main" val="3980242835"/>
              </p:ext>
            </p:extLst>
          </p:nvPr>
        </p:nvGraphicFramePr>
        <p:xfrm>
          <a:off x="426720" y="990601"/>
          <a:ext cx="8423786" cy="5181604"/>
        </p:xfrm>
        <a:graphic>
          <a:graphicData uri="http://schemas.openxmlformats.org/drawingml/2006/table">
            <a:tbl>
              <a:tblPr firstRow="1" firstCol="1" bandRow="1">
                <a:tableStyleId>{5C22544A-7EE6-4342-B048-85BDC9FD1C3A}</a:tableStyleId>
              </a:tblPr>
              <a:tblGrid>
                <a:gridCol w="433158">
                  <a:extLst>
                    <a:ext uri="{9D8B030D-6E8A-4147-A177-3AD203B41FA5}">
                      <a16:colId xmlns:a16="http://schemas.microsoft.com/office/drawing/2014/main" val="2950116005"/>
                    </a:ext>
                  </a:extLst>
                </a:gridCol>
                <a:gridCol w="548203">
                  <a:extLst>
                    <a:ext uri="{9D8B030D-6E8A-4147-A177-3AD203B41FA5}">
                      <a16:colId xmlns:a16="http://schemas.microsoft.com/office/drawing/2014/main" val="2519389202"/>
                    </a:ext>
                  </a:extLst>
                </a:gridCol>
                <a:gridCol w="5847235">
                  <a:extLst>
                    <a:ext uri="{9D8B030D-6E8A-4147-A177-3AD203B41FA5}">
                      <a16:colId xmlns:a16="http://schemas.microsoft.com/office/drawing/2014/main" val="1283486617"/>
                    </a:ext>
                  </a:extLst>
                </a:gridCol>
                <a:gridCol w="931944">
                  <a:extLst>
                    <a:ext uri="{9D8B030D-6E8A-4147-A177-3AD203B41FA5}">
                      <a16:colId xmlns:a16="http://schemas.microsoft.com/office/drawing/2014/main" val="1521810076"/>
                    </a:ext>
                  </a:extLst>
                </a:gridCol>
                <a:gridCol w="663246">
                  <a:extLst>
                    <a:ext uri="{9D8B030D-6E8A-4147-A177-3AD203B41FA5}">
                      <a16:colId xmlns:a16="http://schemas.microsoft.com/office/drawing/2014/main" val="844112379"/>
                    </a:ext>
                  </a:extLst>
                </a:gridCol>
              </a:tblGrid>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u="sng" dirty="0">
                          <a:effectLst/>
                        </a:rPr>
                        <a:t>SECTION – 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a:effectLst/>
                        </a:rPr>
                        <a:t>CO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62470165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u="none" strike="noStrike">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2654949261"/>
                  </a:ext>
                </a:extLst>
              </a:tr>
              <a:tr h="417286">
                <a:tc>
                  <a:txBody>
                    <a:bodyPr/>
                    <a:lstStyle/>
                    <a:p>
                      <a:pPr marL="342900" lvl="0" indent="-342900" algn="l">
                        <a:lnSpc>
                          <a:spcPct val="115000"/>
                        </a:lnSpc>
                        <a:spcAft>
                          <a:spcPts val="800"/>
                        </a:spcAft>
                        <a:buFont typeface="+mj-lt"/>
                        <a:buAutoNum type="arabicPeriod"/>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gridSpan="2">
                  <a:txBody>
                    <a:bodyPr/>
                    <a:lstStyle/>
                    <a:p>
                      <a:pPr algn="just">
                        <a:lnSpc>
                          <a:spcPct val="115000"/>
                        </a:lnSpc>
                        <a:spcAft>
                          <a:spcPts val="800"/>
                        </a:spcAft>
                      </a:pPr>
                      <a:r>
                        <a:rPr lang="en-IN" sz="1100">
                          <a:effectLst/>
                        </a:rPr>
                        <a:t>Attempt all parts-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hMerge="1">
                  <a:txBody>
                    <a:bodyPr/>
                    <a:lstStyle/>
                    <a:p>
                      <a:endParaRPr lang="en-IN"/>
                    </a:p>
                  </a:txBody>
                  <a:tcPr/>
                </a:tc>
                <a:tc>
                  <a:txBody>
                    <a:bodyPr/>
                    <a:lstStyle/>
                    <a:p>
                      <a:pPr algn="l">
                        <a:lnSpc>
                          <a:spcPct val="115000"/>
                        </a:lnSpc>
                        <a:spcAft>
                          <a:spcPts val="800"/>
                        </a:spcAft>
                      </a:pPr>
                      <a:r>
                        <a:rPr lang="en-IN" sz="1100">
                          <a:effectLst/>
                        </a:rPr>
                        <a:t>[10×1=10]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65428668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680714243"/>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963688647"/>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dirty="0">
                          <a:effectLst/>
                        </a:rPr>
                        <a:t>Question-  </a:t>
                      </a: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54653430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983919064"/>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519117527"/>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1635096111"/>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109622018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1143644025"/>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195698476"/>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1-j.</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191451695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highlight>
                            <a:srgbClr val="FFFF00"/>
                          </a:highligh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highlight>
                            <a:srgbClr val="FFFF00"/>
                          </a:highligh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highlight>
                            <a:srgbClr val="FFFF00"/>
                          </a:highligh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1528130083"/>
                  </a:ext>
                </a:extLst>
              </a:tr>
              <a:tr h="201819">
                <a:tc>
                  <a:txBody>
                    <a:bodyPr/>
                    <a:lstStyle/>
                    <a:p>
                      <a:pPr algn="l">
                        <a:lnSpc>
                          <a:spcPct val="115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gridSpan="2">
                  <a:txBody>
                    <a:bodyPr/>
                    <a:lstStyle/>
                    <a:p>
                      <a:pPr algn="just">
                        <a:lnSpc>
                          <a:spcPct val="107000"/>
                        </a:lnSpc>
                        <a:spcAft>
                          <a:spcPts val="800"/>
                        </a:spcAft>
                      </a:pPr>
                      <a:r>
                        <a:rPr lang="en-IN" sz="1100">
                          <a:effectLst/>
                        </a:rPr>
                        <a:t>Attempt all parts-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hMerge="1">
                  <a:txBody>
                    <a:bodyPr/>
                    <a:lstStyle/>
                    <a:p>
                      <a:endParaRPr lang="en-IN"/>
                    </a:p>
                  </a:txBody>
                  <a:tcPr/>
                </a:tc>
                <a:tc>
                  <a:txBody>
                    <a:bodyPr/>
                    <a:lstStyle/>
                    <a:p>
                      <a:pPr algn="l">
                        <a:lnSpc>
                          <a:spcPct val="107000"/>
                        </a:lnSpc>
                        <a:spcAft>
                          <a:spcPts val="800"/>
                        </a:spcAft>
                      </a:pPr>
                      <a:r>
                        <a:rPr lang="en-IN" sz="1100">
                          <a:effectLst/>
                        </a:rPr>
                        <a:t>[5×2=10]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CO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897345443"/>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gridSpan="2">
                  <a:txBody>
                    <a:bodyPr/>
                    <a:lstStyle/>
                    <a:p>
                      <a:pPr algn="just">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hMerge="1">
                  <a:txBody>
                    <a:bodyPr/>
                    <a:lstStyle/>
                    <a:p>
                      <a:endParaRPr lang="en-IN"/>
                    </a:p>
                  </a:txBody>
                  <a:tcPr/>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671151494"/>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2355561627"/>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807176739"/>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685432283"/>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a:effectLst/>
                        </a:rPr>
                        <a:t>Question-  </a:t>
                      </a: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2616549910"/>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2-e.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u="sng" dirty="0">
                          <a:effectLst/>
                        </a:rPr>
                        <a:t>Question-  </a:t>
                      </a: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039478462"/>
                  </a:ext>
                </a:extLst>
              </a:tr>
              <a:tr h="201819">
                <a:tc>
                  <a:txBody>
                    <a:bodyPr/>
                    <a:lstStyle/>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marL="471805"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876521518"/>
                  </a:ext>
                </a:extLst>
              </a:tr>
              <a:tr h="526119">
                <a:tc>
                  <a:txBody>
                    <a:bodyPr/>
                    <a:lstStyle/>
                    <a:p>
                      <a:pPr algn="l">
                        <a:lnSpc>
                          <a:spcPct val="115000"/>
                        </a:lnSpc>
                        <a:spcAft>
                          <a:spcPts val="800"/>
                        </a:spcAft>
                      </a:pPr>
                      <a:r>
                        <a:rPr lang="en-IN" sz="1100">
                          <a:effectLst/>
                        </a:rPr>
                        <a:t> </a:t>
                      </a:r>
                    </a:p>
                    <a:p>
                      <a:pPr algn="l">
                        <a:lnSpc>
                          <a:spcPct val="115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marL="471805"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tc>
                  <a:txBody>
                    <a:bodyPr/>
                    <a:lstStyle/>
                    <a:p>
                      <a:pPr algn="l">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1570" marR="61570" marT="0" marB="0"/>
                </a:tc>
                <a:extLst>
                  <a:ext uri="{0D108BD9-81ED-4DB2-BD59-A6C34878D82A}">
                    <a16:rowId xmlns:a16="http://schemas.microsoft.com/office/drawing/2014/main" val="3396298671"/>
                  </a:ext>
                </a:extLst>
              </a:tr>
            </a:tbl>
          </a:graphicData>
        </a:graphic>
      </p:graphicFrame>
      <p:sp>
        <p:nvSpPr>
          <p:cNvPr id="8" name="Title 1">
            <a:extLst>
              <a:ext uri="{FF2B5EF4-FFF2-40B4-BE49-F238E27FC236}">
                <a16:creationId xmlns:a16="http://schemas.microsoft.com/office/drawing/2014/main" id="{1DF8D7C9-6B8F-9B6C-804B-03F0D78C2B56}"/>
              </a:ext>
            </a:extLst>
          </p:cNvPr>
          <p:cNvSpPr txBox="1">
            <a:spLocks/>
          </p:cNvSpPr>
          <p:nvPr/>
        </p:nvSpPr>
        <p:spPr>
          <a:xfrm>
            <a:off x="1344283" y="575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End Semester Question paper Templates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395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7633DA15-88DA-4CD9-AD05-8FD9B36F3434}" type="datetime1">
              <a:rPr lang="en-US" smtClean="0"/>
              <a:t>1/5/2024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16</a:t>
            </a:fld>
            <a:endParaRPr lang="en-US"/>
          </a:p>
        </p:txBody>
      </p:sp>
      <p:sp>
        <p:nvSpPr>
          <p:cNvPr id="10" name="Footer Placeholder 4">
            <a:extLst>
              <a:ext uri="{FF2B5EF4-FFF2-40B4-BE49-F238E27FC236}">
                <a16:creationId xmlns:a16="http://schemas.microsoft.com/office/drawing/2014/main" id="{1E1F1E67-DD97-4391-AC3D-A518E91C4D45}"/>
              </a:ext>
            </a:extLst>
          </p:cNvPr>
          <p:cNvSpPr>
            <a:spLocks noGrp="1"/>
          </p:cNvSpPr>
          <p:nvPr>
            <p:ph type="ftr" sz="quarter" idx="11"/>
          </p:nvPr>
        </p:nvSpPr>
        <p:spPr>
          <a:xfrm>
            <a:off x="2514600" y="6356350"/>
            <a:ext cx="4191000" cy="365125"/>
          </a:xfrm>
        </p:spPr>
        <p:txBody>
          <a:bodyPr/>
          <a:lstStyle/>
          <a:p>
            <a:r>
              <a:rPr lang="en-US" dirty="0"/>
              <a:t>Mr. ANKUR CHAUDHARY     ADVANCED JAVA PROGRAMMING                   Unit-3                       </a:t>
            </a:r>
          </a:p>
        </p:txBody>
      </p:sp>
      <p:graphicFrame>
        <p:nvGraphicFramePr>
          <p:cNvPr id="9" name="Table 8">
            <a:extLst>
              <a:ext uri="{FF2B5EF4-FFF2-40B4-BE49-F238E27FC236}">
                <a16:creationId xmlns:a16="http://schemas.microsoft.com/office/drawing/2014/main" id="{60EA8C53-3C4B-4AF8-8C36-F1FFB4729F65}"/>
              </a:ext>
            </a:extLst>
          </p:cNvPr>
          <p:cNvGraphicFramePr>
            <a:graphicFrameLocks noGrp="1"/>
          </p:cNvGraphicFramePr>
          <p:nvPr>
            <p:extLst>
              <p:ext uri="{D42A27DB-BD31-4B8C-83A1-F6EECF244321}">
                <p14:modId xmlns:p14="http://schemas.microsoft.com/office/powerpoint/2010/main" val="4093000130"/>
              </p:ext>
            </p:extLst>
          </p:nvPr>
        </p:nvGraphicFramePr>
        <p:xfrm>
          <a:off x="304800" y="1066800"/>
          <a:ext cx="8305799" cy="5105405"/>
        </p:xfrm>
        <a:graphic>
          <a:graphicData uri="http://schemas.openxmlformats.org/drawingml/2006/table">
            <a:tbl>
              <a:tblPr firstRow="1" firstCol="1" bandRow="1">
                <a:tableStyleId>{5C22544A-7EE6-4342-B048-85BDC9FD1C3A}</a:tableStyleId>
              </a:tblPr>
              <a:tblGrid>
                <a:gridCol w="443847">
                  <a:extLst>
                    <a:ext uri="{9D8B030D-6E8A-4147-A177-3AD203B41FA5}">
                      <a16:colId xmlns:a16="http://schemas.microsoft.com/office/drawing/2014/main" val="973649388"/>
                    </a:ext>
                  </a:extLst>
                </a:gridCol>
                <a:gridCol w="539373">
                  <a:extLst>
                    <a:ext uri="{9D8B030D-6E8A-4147-A177-3AD203B41FA5}">
                      <a16:colId xmlns:a16="http://schemas.microsoft.com/office/drawing/2014/main" val="3837222777"/>
                    </a:ext>
                  </a:extLst>
                </a:gridCol>
                <a:gridCol w="5753076">
                  <a:extLst>
                    <a:ext uri="{9D8B030D-6E8A-4147-A177-3AD203B41FA5}">
                      <a16:colId xmlns:a16="http://schemas.microsoft.com/office/drawing/2014/main" val="4207401114"/>
                    </a:ext>
                  </a:extLst>
                </a:gridCol>
                <a:gridCol w="916935">
                  <a:extLst>
                    <a:ext uri="{9D8B030D-6E8A-4147-A177-3AD203B41FA5}">
                      <a16:colId xmlns:a16="http://schemas.microsoft.com/office/drawing/2014/main" val="3392075011"/>
                    </a:ext>
                  </a:extLst>
                </a:gridCol>
                <a:gridCol w="652568">
                  <a:extLst>
                    <a:ext uri="{9D8B030D-6E8A-4147-A177-3AD203B41FA5}">
                      <a16:colId xmlns:a16="http://schemas.microsoft.com/office/drawing/2014/main" val="1851896832"/>
                    </a:ext>
                  </a:extLst>
                </a:gridCol>
              </a:tblGrid>
              <a:tr h="390728">
                <a:tc>
                  <a:txBody>
                    <a:bodyPr/>
                    <a:lstStyle/>
                    <a:p>
                      <a:pPr algn="l">
                        <a:lnSpc>
                          <a:spcPct val="115000"/>
                        </a:lnSpc>
                        <a:spcAft>
                          <a:spcPts val="800"/>
                        </a:spcAft>
                      </a:pPr>
                      <a:r>
                        <a:rPr lang="en-IN" sz="800" dirty="0">
                          <a:effectLst/>
                        </a:rPr>
                        <a:t> </a:t>
                      </a:r>
                    </a:p>
                    <a:p>
                      <a:pPr algn="l">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marL="471805" algn="l">
                        <a:lnSpc>
                          <a:spcPct val="107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670536414"/>
                  </a:ext>
                </a:extLst>
              </a:tr>
              <a:tr h="142869">
                <a:tc gridSpan="3">
                  <a:txBody>
                    <a:bodyPr/>
                    <a:lstStyle/>
                    <a:p>
                      <a:pPr algn="ctr">
                        <a:lnSpc>
                          <a:spcPct val="115000"/>
                        </a:lnSpc>
                        <a:spcAft>
                          <a:spcPts val="800"/>
                        </a:spcAft>
                      </a:pPr>
                      <a:r>
                        <a:rPr lang="en-IN" sz="800" u="sng">
                          <a:effectLst/>
                        </a:rPr>
                        <a:t>SECTION – 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hMerge="1">
                  <a:txBody>
                    <a:bodyPr/>
                    <a:lstStyle/>
                    <a:p>
                      <a:endParaRPr lang="en-IN"/>
                    </a:p>
                  </a:txBody>
                  <a:tcPr/>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CO</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108648257"/>
                  </a:ext>
                </a:extLst>
              </a:tr>
              <a:tr h="142869">
                <a:tc gridSpan="3">
                  <a:txBody>
                    <a:bodyPr/>
                    <a:lstStyle/>
                    <a:p>
                      <a:pPr algn="ctr">
                        <a:lnSpc>
                          <a:spcPct val="115000"/>
                        </a:lnSpc>
                        <a:spcAft>
                          <a:spcPts val="800"/>
                        </a:spcAft>
                      </a:pPr>
                      <a:r>
                        <a:rPr lang="en-IN" sz="800" u="none" strike="noStrike">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hMerge="1">
                  <a:txBody>
                    <a:bodyPr/>
                    <a:lstStyle/>
                    <a:p>
                      <a:endParaRPr lang="en-IN"/>
                    </a:p>
                  </a:txBody>
                  <a:tcPr/>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176960282"/>
                  </a:ext>
                </a:extLst>
              </a:tr>
              <a:tr h="142869">
                <a:tc>
                  <a:txBody>
                    <a:bodyPr/>
                    <a:lstStyle/>
                    <a:p>
                      <a:pPr algn="l">
                        <a:lnSpc>
                          <a:spcPct val="115000"/>
                        </a:lnSpc>
                        <a:spcAft>
                          <a:spcPts val="800"/>
                        </a:spcAft>
                      </a:pPr>
                      <a:r>
                        <a:rPr lang="en-IN" sz="800">
                          <a:effectLst/>
                        </a:rPr>
                        <a:t>3.</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a:effectLst/>
                        </a:rPr>
                        <a:t>Answer any </a:t>
                      </a:r>
                      <a:r>
                        <a:rPr lang="en-IN" sz="800" u="sng">
                          <a:effectLst/>
                        </a:rPr>
                        <a:t>five </a:t>
                      </a:r>
                      <a:r>
                        <a:rPr lang="en-IN" sz="800">
                          <a:effectLst/>
                        </a:rPr>
                        <a:t>of the following-</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l">
                        <a:lnSpc>
                          <a:spcPct val="115000"/>
                        </a:lnSpc>
                        <a:spcAft>
                          <a:spcPts val="800"/>
                        </a:spcAft>
                      </a:pPr>
                      <a:r>
                        <a:rPr lang="en-IN" sz="800">
                          <a:effectLst/>
                        </a:rPr>
                        <a:t>[5×6=30]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highlight>
                            <a:srgbClr val="FFFF00"/>
                          </a:highligh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06880783"/>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479524051"/>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1121146815"/>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3-c.</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47320706"/>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507868033"/>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07000"/>
                        </a:lnSpc>
                        <a:spcAft>
                          <a:spcPts val="800"/>
                        </a:spcAft>
                      </a:pPr>
                      <a:r>
                        <a:rPr lang="en-IN" sz="800">
                          <a:effectLst/>
                        </a:rPr>
                        <a:t>3-e.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2486654881"/>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3-f.</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2319740598"/>
                  </a:ext>
                </a:extLst>
              </a:tr>
              <a:tr h="142869">
                <a:tc>
                  <a:txBody>
                    <a:bodyPr/>
                    <a:lstStyle/>
                    <a:p>
                      <a:pPr marL="457200"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3-g.</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2735629215"/>
                  </a:ext>
                </a:extLst>
              </a:tr>
              <a:tr h="142869">
                <a:tc gridSpan="3">
                  <a:txBody>
                    <a:bodyPr/>
                    <a:lstStyle/>
                    <a:p>
                      <a:pPr algn="ctr">
                        <a:lnSpc>
                          <a:spcPct val="115000"/>
                        </a:lnSpc>
                        <a:spcAft>
                          <a:spcPts val="800"/>
                        </a:spcAft>
                      </a:pPr>
                      <a:r>
                        <a:rPr lang="en-IN" sz="800" u="sng">
                          <a:effectLst/>
                        </a:rPr>
                        <a:t>SECTION – C</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hMerge="1">
                  <a:txBody>
                    <a:bodyPr/>
                    <a:lstStyle/>
                    <a:p>
                      <a:endParaRPr lang="en-IN"/>
                    </a:p>
                  </a:txBody>
                  <a:tcPr/>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CO</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220110701"/>
                  </a:ext>
                </a:extLst>
              </a:tr>
              <a:tr h="142869">
                <a:tc gridSpan="3">
                  <a:txBody>
                    <a:bodyPr/>
                    <a:lstStyle/>
                    <a:p>
                      <a:pPr algn="ctr">
                        <a:lnSpc>
                          <a:spcPct val="115000"/>
                        </a:lnSpc>
                        <a:spcAft>
                          <a:spcPts val="800"/>
                        </a:spcAft>
                      </a:pPr>
                      <a:r>
                        <a:rPr lang="en-IN" sz="800" u="none" strike="noStrike"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hMerge="1">
                  <a:txBody>
                    <a:bodyPr/>
                    <a:lstStyle/>
                    <a:p>
                      <a:endParaRPr lang="en-IN"/>
                    </a:p>
                  </a:txBody>
                  <a:tcPr/>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1254156718"/>
                  </a:ext>
                </a:extLst>
              </a:tr>
              <a:tr h="142869">
                <a:tc>
                  <a:txBody>
                    <a:bodyPr/>
                    <a:lstStyle/>
                    <a:p>
                      <a:pPr algn="l">
                        <a:lnSpc>
                          <a:spcPct val="115000"/>
                        </a:lnSpc>
                        <a:spcAft>
                          <a:spcPts val="800"/>
                        </a:spcAft>
                      </a:pPr>
                      <a:r>
                        <a:rPr lang="en-IN" sz="800">
                          <a:effectLst/>
                        </a:rPr>
                        <a:t>4</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dirty="0">
                          <a:effectLst/>
                        </a:rPr>
                        <a:t>Answer any</a:t>
                      </a:r>
                      <a:r>
                        <a:rPr lang="en-IN" sz="800" u="sng" dirty="0">
                          <a:effectLst/>
                        </a:rPr>
                        <a:t> one</a:t>
                      </a:r>
                      <a:r>
                        <a:rPr lang="en-IN" sz="800" dirty="0">
                          <a:effectLst/>
                        </a:rPr>
                        <a:t> of the following-</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l">
                        <a:lnSpc>
                          <a:spcPct val="115000"/>
                        </a:lnSpc>
                        <a:spcAft>
                          <a:spcPts val="800"/>
                        </a:spcAft>
                      </a:pPr>
                      <a:r>
                        <a:rPr lang="en-IN" sz="800">
                          <a:effectLst/>
                        </a:rPr>
                        <a:t>[5×10=50]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526900605"/>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4-a.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033724488"/>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1017297576"/>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4-b.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709418753"/>
                  </a:ext>
                </a:extLst>
              </a:tr>
              <a:tr h="142869">
                <a:tc>
                  <a:txBody>
                    <a:bodyPr/>
                    <a:lstStyle/>
                    <a:p>
                      <a:pPr algn="l">
                        <a:lnSpc>
                          <a:spcPct val="115000"/>
                        </a:lnSpc>
                        <a:spcAft>
                          <a:spcPts val="800"/>
                        </a:spcAft>
                      </a:pPr>
                      <a:r>
                        <a:rPr lang="en-IN" sz="800">
                          <a:effectLst/>
                        </a:rPr>
                        <a:t>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dirty="0">
                          <a:effectLst/>
                        </a:rPr>
                        <a:t>Answer any one of the following-</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2664449640"/>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5-a.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379649031"/>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1334051943"/>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5-b.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2074630357"/>
                  </a:ext>
                </a:extLst>
              </a:tr>
              <a:tr h="142869">
                <a:tc>
                  <a:txBody>
                    <a:bodyPr/>
                    <a:lstStyle/>
                    <a:p>
                      <a:pPr algn="l">
                        <a:lnSpc>
                          <a:spcPct val="115000"/>
                        </a:lnSpc>
                        <a:spcAft>
                          <a:spcPts val="8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dirty="0">
                          <a:effectLst/>
                        </a:rPr>
                        <a:t>Answer any one of the following-</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786884813"/>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6-a.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751502384"/>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4062534913"/>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6-b.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2401415712"/>
                  </a:ext>
                </a:extLst>
              </a:tr>
              <a:tr h="142869">
                <a:tc>
                  <a:txBody>
                    <a:bodyPr/>
                    <a:lstStyle/>
                    <a:p>
                      <a:pPr algn="l">
                        <a:lnSpc>
                          <a:spcPct val="115000"/>
                        </a:lnSpc>
                        <a:spcAft>
                          <a:spcPts val="800"/>
                        </a:spcAft>
                      </a:pPr>
                      <a:r>
                        <a:rPr lang="en-IN" sz="800">
                          <a:effectLst/>
                        </a:rPr>
                        <a:t>7.</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a:effectLst/>
                        </a:rPr>
                        <a:t>Answer any one of the following-</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87757184"/>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7-a.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1759824714"/>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555039544"/>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7-b.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256934956"/>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2296045177"/>
                  </a:ext>
                </a:extLst>
              </a:tr>
              <a:tr h="142869">
                <a:tc>
                  <a:txBody>
                    <a:bodyPr/>
                    <a:lstStyle/>
                    <a:p>
                      <a:pPr algn="l">
                        <a:lnSpc>
                          <a:spcPct val="115000"/>
                        </a:lnSpc>
                        <a:spcAft>
                          <a:spcPts val="800"/>
                        </a:spcAft>
                      </a:pPr>
                      <a:r>
                        <a:rPr lang="en-IN" sz="800">
                          <a:effectLst/>
                        </a:rPr>
                        <a:t>8.</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gridSpan="2">
                  <a:txBody>
                    <a:bodyPr/>
                    <a:lstStyle/>
                    <a:p>
                      <a:pPr algn="l">
                        <a:lnSpc>
                          <a:spcPct val="115000"/>
                        </a:lnSpc>
                        <a:spcAft>
                          <a:spcPts val="800"/>
                        </a:spcAft>
                      </a:pPr>
                      <a:r>
                        <a:rPr lang="en-IN" sz="800">
                          <a:effectLst/>
                        </a:rPr>
                        <a:t>Answer any one of the following-</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hMerge="1">
                  <a:txBody>
                    <a:bodyPr/>
                    <a:lstStyle/>
                    <a:p>
                      <a:endParaRPr lang="en-IN"/>
                    </a:p>
                  </a:txBody>
                  <a:tcPr/>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3493225830"/>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8-a.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a:effectLst/>
                        </a:rPr>
                        <a:t>Question-  </a:t>
                      </a: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765637275"/>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1910773120"/>
                  </a:ext>
                </a:extLst>
              </a:tr>
              <a:tr h="142869">
                <a:tc>
                  <a:txBody>
                    <a:bodyPr/>
                    <a:lstStyle/>
                    <a:p>
                      <a:pPr algn="l">
                        <a:lnSpc>
                          <a:spcPct val="115000"/>
                        </a:lnSpc>
                        <a:spcAft>
                          <a:spcPts val="8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a:effectLst/>
                        </a:rPr>
                        <a:t>8-b.</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u="sng" dirty="0">
                          <a:effectLst/>
                        </a:rPr>
                        <a:t>Question-  </a:t>
                      </a: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ctr">
                        <a:lnSpc>
                          <a:spcPct val="115000"/>
                        </a:lnSpc>
                        <a:spcAft>
                          <a:spcPts val="800"/>
                        </a:spcAft>
                      </a:pPr>
                      <a:r>
                        <a:rPr lang="en-IN" sz="800" dirty="0">
                          <a:effectLst/>
                        </a:rPr>
                        <a:t>(10)</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tc>
                  <a:txBody>
                    <a:bodyPr/>
                    <a:lstStyle/>
                    <a:p>
                      <a:pPr algn="l">
                        <a:lnSpc>
                          <a:spcPct val="115000"/>
                        </a:lnSpc>
                        <a:spcAft>
                          <a:spcPts val="800"/>
                        </a:spcAft>
                      </a:pPr>
                      <a:r>
                        <a:rPr lang="en-IN" sz="800" dirty="0">
                          <a:effectLst/>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3102" marR="43102" marT="0" marB="0"/>
                </a:tc>
                <a:extLst>
                  <a:ext uri="{0D108BD9-81ED-4DB2-BD59-A6C34878D82A}">
                    <a16:rowId xmlns:a16="http://schemas.microsoft.com/office/drawing/2014/main" val="1160435636"/>
                  </a:ext>
                </a:extLst>
              </a:tr>
            </a:tbl>
          </a:graphicData>
        </a:graphic>
      </p:graphicFrame>
      <p:sp>
        <p:nvSpPr>
          <p:cNvPr id="11" name="Title 1">
            <a:extLst>
              <a:ext uri="{FF2B5EF4-FFF2-40B4-BE49-F238E27FC236}">
                <a16:creationId xmlns:a16="http://schemas.microsoft.com/office/drawing/2014/main" id="{347927F9-6E7A-A49F-1908-40FE895FEB84}"/>
              </a:ext>
            </a:extLst>
          </p:cNvPr>
          <p:cNvSpPr txBox="1">
            <a:spLocks/>
          </p:cNvSpPr>
          <p:nvPr/>
        </p:nvSpPr>
        <p:spPr>
          <a:xfrm>
            <a:off x="1339970" y="718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End Semester Question paper Templates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356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E606E7-7C4A-42F7-B7E6-189300C1F7E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algn="ctr" fontAlgn="auto">
              <a:spcAft>
                <a:spcPts val="0"/>
              </a:spcAft>
              <a:defRPr/>
            </a:pPr>
            <a:r>
              <a:rPr lang="en-US" sz="2400" b="1" dirty="0">
                <a:solidFill>
                  <a:schemeClr val="dk1"/>
                </a:solidFill>
                <a:latin typeface="Times New Roman" panose="02020603050405020304" pitchFamily="18" charset="0"/>
                <a:cs typeface="Times New Roman" panose="02020603050405020304" pitchFamily="18" charset="0"/>
              </a:rPr>
              <a:t>Result Analysis</a:t>
            </a:r>
          </a:p>
          <a:p>
            <a:pPr algn="ctr">
              <a:spcBef>
                <a:spcPct val="0"/>
              </a:spcBef>
              <a:defRPr/>
            </a:pPr>
            <a:endParaRPr lang="en-US" sz="2400" b="1" dirty="0">
              <a:solidFill>
                <a:schemeClr val="tx1"/>
              </a:solidFill>
            </a:endParaRPr>
          </a:p>
          <a:p>
            <a:pPr lvl="0" algn="ctr">
              <a:spcBef>
                <a:spcPct val="0"/>
              </a:spcBef>
              <a:defRPr/>
            </a:pPr>
            <a:endParaRPr lang="en-US" dirty="0"/>
          </a:p>
        </p:txBody>
      </p:sp>
      <p:sp>
        <p:nvSpPr>
          <p:cNvPr id="8" name="Content Placeholder 7">
            <a:extLst>
              <a:ext uri="{FF2B5EF4-FFF2-40B4-BE49-F238E27FC236}">
                <a16:creationId xmlns:a16="http://schemas.microsoft.com/office/drawing/2014/main" id="{152B2E5C-71F7-458A-9506-40A9FD992CF6}"/>
              </a:ext>
            </a:extLst>
          </p:cNvPr>
          <p:cNvSpPr>
            <a:spLocks noGrp="1"/>
          </p:cNvSpPr>
          <p:nvPr>
            <p:ph idx="1"/>
          </p:nvPr>
        </p:nvSpPr>
        <p:spPr/>
        <p:txBody>
          <a:bodyPr>
            <a:normAutofit/>
          </a:bodyPr>
          <a:lstStyle/>
          <a:p>
            <a:endParaRPr lang="en-IN" sz="1800" dirty="0"/>
          </a:p>
          <a:p>
            <a:endParaRPr lang="en-IN" dirty="0"/>
          </a:p>
        </p:txBody>
      </p:sp>
      <p:sp>
        <p:nvSpPr>
          <p:cNvPr id="3" name="TextBox 2">
            <a:extLst>
              <a:ext uri="{FF2B5EF4-FFF2-40B4-BE49-F238E27FC236}">
                <a16:creationId xmlns:a16="http://schemas.microsoft.com/office/drawing/2014/main" id="{C73DCB2A-9941-3537-CF72-8B3D36EBA5B8}"/>
              </a:ext>
            </a:extLst>
          </p:cNvPr>
          <p:cNvSpPr txBox="1"/>
          <p:nvPr/>
        </p:nvSpPr>
        <p:spPr>
          <a:xfrm>
            <a:off x="609600" y="2057400"/>
            <a:ext cx="7315200" cy="369332"/>
          </a:xfrm>
          <a:prstGeom prst="rect">
            <a:avLst/>
          </a:prstGeom>
          <a:noFill/>
        </p:spPr>
        <p:txBody>
          <a:bodyPr wrap="square">
            <a:spAutoFit/>
          </a:bodyPr>
          <a:lstStyle/>
          <a:p>
            <a:pPr marL="114300" indent="0" algn="just" eaLnBrk="1" hangingPunct="1">
              <a:spcBef>
                <a:spcPts val="363"/>
              </a:spcBef>
              <a:buClr>
                <a:srgbClr val="000000"/>
              </a:buClr>
              <a:buFont typeface="Arial" panose="020B0604020202020204" pitchFamily="34" charset="0"/>
              <a:buNone/>
              <a:defRPr/>
            </a:pPr>
            <a:r>
              <a:rPr lang="en-US" sz="1800" dirty="0">
                <a:latin typeface="Times New Roman" pitchFamily="18" charset="0"/>
                <a:ea typeface="Calibri" pitchFamily="34" charset="0"/>
                <a:cs typeface="Times New Roman" pitchFamily="18" charset="0"/>
                <a:sym typeface="Calibri" pitchFamily="34" charset="0"/>
              </a:rPr>
              <a:t>NA</a:t>
            </a:r>
          </a:p>
        </p:txBody>
      </p:sp>
    </p:spTree>
    <p:extLst>
      <p:ext uri="{BB962C8B-B14F-4D97-AF65-F5344CB8AC3E}">
        <p14:creationId xmlns:p14="http://schemas.microsoft.com/office/powerpoint/2010/main" val="1187501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E606E7-7C4A-42F7-B7E6-189300C1F7E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algn="ctr" fontAlgn="auto">
              <a:spcAft>
                <a:spcPts val="0"/>
              </a:spcAft>
              <a:defRPr/>
            </a:pPr>
            <a:r>
              <a:rPr lang="en-US" sz="2400" b="1" dirty="0">
                <a:solidFill>
                  <a:schemeClr val="dk1"/>
                </a:solidFill>
                <a:latin typeface="Times New Roman" panose="02020603050405020304" pitchFamily="18" charset="0"/>
                <a:cs typeface="Times New Roman" panose="02020603050405020304" pitchFamily="18" charset="0"/>
              </a:rPr>
              <a:t>Prerequisite and Recap</a:t>
            </a:r>
          </a:p>
          <a:p>
            <a:pPr algn="ctr">
              <a:spcBef>
                <a:spcPct val="0"/>
              </a:spcBef>
              <a:defRPr/>
            </a:pPr>
            <a:endParaRPr lang="en-US" sz="2400" b="1" dirty="0">
              <a:solidFill>
                <a:schemeClr val="tx1"/>
              </a:solidFill>
            </a:endParaRPr>
          </a:p>
          <a:p>
            <a:pPr lvl="0" algn="ctr">
              <a:spcBef>
                <a:spcPct val="0"/>
              </a:spcBef>
              <a:defRPr/>
            </a:pPr>
            <a:endParaRPr lang="en-US" dirty="0"/>
          </a:p>
        </p:txBody>
      </p:sp>
      <p:sp>
        <p:nvSpPr>
          <p:cNvPr id="8" name="Content Placeholder 7">
            <a:extLst>
              <a:ext uri="{FF2B5EF4-FFF2-40B4-BE49-F238E27FC236}">
                <a16:creationId xmlns:a16="http://schemas.microsoft.com/office/drawing/2014/main" id="{152B2E5C-71F7-458A-9506-40A9FD992CF6}"/>
              </a:ext>
            </a:extLst>
          </p:cNvPr>
          <p:cNvSpPr>
            <a:spLocks noGrp="1"/>
          </p:cNvSpPr>
          <p:nvPr>
            <p:ph idx="1"/>
          </p:nvPr>
        </p:nvSpPr>
        <p:spPr/>
        <p:txBody>
          <a:bodyPr>
            <a:normAutofit/>
          </a:bodyPr>
          <a:lstStyle/>
          <a:p>
            <a:endParaRPr lang="en-IN" sz="1800" dirty="0"/>
          </a:p>
          <a:p>
            <a:endParaRPr lang="en-IN" dirty="0"/>
          </a:p>
        </p:txBody>
      </p:sp>
      <p:sp>
        <p:nvSpPr>
          <p:cNvPr id="9" name="TextBox 8">
            <a:extLst>
              <a:ext uri="{FF2B5EF4-FFF2-40B4-BE49-F238E27FC236}">
                <a16:creationId xmlns:a16="http://schemas.microsoft.com/office/drawing/2014/main" id="{2ECADAE1-910E-E0A6-D807-9C6CE12E5C6C}"/>
              </a:ext>
            </a:extLst>
          </p:cNvPr>
          <p:cNvSpPr txBox="1"/>
          <p:nvPr/>
        </p:nvSpPr>
        <p:spPr>
          <a:xfrm>
            <a:off x="685800" y="1277034"/>
            <a:ext cx="6591727" cy="954107"/>
          </a:xfrm>
          <a:prstGeom prst="rect">
            <a:avLst/>
          </a:prstGeom>
          <a:noFill/>
        </p:spPr>
        <p:txBody>
          <a:bodyPr wrap="square">
            <a:spAutoFit/>
          </a:bodyPr>
          <a:lstStyle/>
          <a:p>
            <a:r>
              <a:rPr lang="en-US" sz="2000" b="1" dirty="0">
                <a:latin typeface="Times New Roman" pitchFamily="18" charset="0"/>
                <a:cs typeface="Times New Roman" pitchFamily="18" charset="0"/>
              </a:rPr>
              <a:t>Prerequisite:</a:t>
            </a:r>
          </a:p>
          <a:p>
            <a:endParaRPr lang="en-US" sz="1800" b="1" i="0" u="none" strike="noStrike" kern="1200" baseline="0" dirty="0">
              <a:solidFill>
                <a:schemeClr val="tx1"/>
              </a:solidFill>
              <a:latin typeface="+mn-lt"/>
              <a:ea typeface="+mn-ea"/>
              <a:cs typeface="+mn-cs"/>
            </a:endParaRPr>
          </a:p>
          <a:p>
            <a:r>
              <a:rPr lang="en-US" sz="1800" b="0" i="0" u="none" strike="noStrike" kern="1200" baseline="0" dirty="0">
                <a:solidFill>
                  <a:schemeClr val="tx1"/>
                </a:solidFill>
                <a:latin typeface="+mn-lt"/>
                <a:ea typeface="+mn-ea"/>
                <a:cs typeface="+mn-cs"/>
              </a:rPr>
              <a:t>Basics of C, C++, and basic concept of Core JAVA.</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73DCB2A-9941-3537-CF72-8B3D36EBA5B8}"/>
              </a:ext>
            </a:extLst>
          </p:cNvPr>
          <p:cNvSpPr txBox="1"/>
          <p:nvPr/>
        </p:nvSpPr>
        <p:spPr>
          <a:xfrm>
            <a:off x="685800" y="2321733"/>
            <a:ext cx="7315200" cy="2852063"/>
          </a:xfrm>
          <a:prstGeom prst="rect">
            <a:avLst/>
          </a:prstGeom>
          <a:noFill/>
        </p:spPr>
        <p:txBody>
          <a:bodyPr wrap="square">
            <a:spAutoFit/>
          </a:bodyPr>
          <a:lstStyle/>
          <a:p>
            <a:pPr marL="114300" indent="0" algn="just" eaLnBrk="1" hangingPunct="1">
              <a:spcBef>
                <a:spcPts val="363"/>
              </a:spcBef>
              <a:buClr>
                <a:srgbClr val="000000"/>
              </a:buClr>
              <a:buFont typeface="Arial" panose="020B0604020202020204" pitchFamily="34" charset="0"/>
              <a:buNone/>
              <a:defRPr/>
            </a:pPr>
            <a:r>
              <a:rPr lang="en-US" sz="2000" b="1" dirty="0">
                <a:latin typeface="Times New Roman" pitchFamily="18" charset="0"/>
                <a:ea typeface="Calibri" pitchFamily="34" charset="0"/>
                <a:cs typeface="Times New Roman" pitchFamily="18" charset="0"/>
                <a:sym typeface="Calibri" pitchFamily="34" charset="0"/>
              </a:rPr>
              <a:t>Recap:</a:t>
            </a:r>
          </a:p>
          <a:p>
            <a:pPr marL="114300" indent="0" algn="just" eaLnBrk="1" hangingPunct="1">
              <a:spcBef>
                <a:spcPts val="363"/>
              </a:spcBef>
              <a:buClr>
                <a:srgbClr val="000000"/>
              </a:buClr>
              <a:buFont typeface="Arial" panose="020B0604020202020204" pitchFamily="34" charset="0"/>
              <a:buNone/>
              <a:defRPr/>
            </a:pPr>
            <a:endParaRPr lang="en-US" sz="1000" b="1" dirty="0">
              <a:latin typeface="Times New Roman" pitchFamily="18" charset="0"/>
              <a:ea typeface="Calibri" pitchFamily="34" charset="0"/>
              <a:cs typeface="Times New Roman" pitchFamily="18" charset="0"/>
              <a:sym typeface="Calibri" pitchFamily="34" charset="0"/>
            </a:endParaRPr>
          </a:p>
          <a:p>
            <a:pPr algn="just" eaLnBrk="1" hangingPunct="1">
              <a:spcBef>
                <a:spcPts val="363"/>
              </a:spcBef>
              <a:buClr>
                <a:srgbClr val="000000"/>
              </a:buClr>
              <a:defRPr/>
            </a:pPr>
            <a:r>
              <a:rPr lang="en-US" sz="1800" dirty="0">
                <a:latin typeface="Times New Roman" pitchFamily="18" charset="0"/>
                <a:cs typeface="Times New Roman" pitchFamily="18" charset="0"/>
              </a:rPr>
              <a:t>Previous concept was focused on object oriented programming.</a:t>
            </a:r>
          </a:p>
          <a:p>
            <a:pPr algn="just" eaLnBrk="1" hangingPunct="1">
              <a:spcBef>
                <a:spcPts val="363"/>
              </a:spcBef>
              <a:buClr>
                <a:srgbClr val="000000"/>
              </a:buClr>
              <a:defRPr/>
            </a:pPr>
            <a:endParaRPr lang="en-US" sz="1800" dirty="0">
              <a:latin typeface="Times New Roman" pitchFamily="18" charset="0"/>
              <a:cs typeface="Times New Roman" pitchFamily="18" charset="0"/>
            </a:endParaRPr>
          </a:p>
          <a:p>
            <a:pPr algn="just" eaLnBrk="1" hangingPunct="1">
              <a:spcBef>
                <a:spcPts val="363"/>
              </a:spcBef>
              <a:buClr>
                <a:srgbClr val="000000"/>
              </a:buClr>
              <a:defRPr/>
            </a:pPr>
            <a:r>
              <a:rPr lang="en-US" sz="1800" dirty="0">
                <a:latin typeface="Times New Roman" pitchFamily="18" charset="0"/>
                <a:cs typeface="Times New Roman" pitchFamily="18" charset="0"/>
              </a:rPr>
              <a:t>The main concepts has been discussed about core java functionalities</a:t>
            </a:r>
          </a:p>
          <a:p>
            <a:pPr marL="114300" indent="0" algn="just" eaLnBrk="1" hangingPunct="1">
              <a:spcBef>
                <a:spcPts val="363"/>
              </a:spcBef>
              <a:buClr>
                <a:srgbClr val="000000"/>
              </a:buClr>
              <a:buFont typeface="Arial" panose="020B0604020202020204" pitchFamily="34" charset="0"/>
              <a:buNone/>
              <a:defRPr/>
            </a:pPr>
            <a:endParaRPr lang="en-US" sz="1800" dirty="0">
              <a:latin typeface="Times New Roman" pitchFamily="18" charset="0"/>
              <a:cs typeface="Times New Roman" pitchFamily="18" charset="0"/>
            </a:endParaRPr>
          </a:p>
          <a:p>
            <a:pPr marL="114300" indent="0" algn="just" eaLnBrk="1" hangingPunct="1">
              <a:spcBef>
                <a:spcPts val="363"/>
              </a:spcBef>
              <a:buClr>
                <a:srgbClr val="000000"/>
              </a:buClr>
              <a:buFont typeface="Arial" panose="020B0604020202020204" pitchFamily="34" charset="0"/>
              <a:buNone/>
              <a:defRPr/>
            </a:pPr>
            <a:endParaRPr lang="en-US" sz="1800" dirty="0">
              <a:latin typeface="Times New Roman" pitchFamily="18" charset="0"/>
              <a:cs typeface="Times New Roman" pitchFamily="18" charset="0"/>
            </a:endParaRPr>
          </a:p>
          <a:p>
            <a:pPr algn="just" eaLnBrk="1" hangingPunct="1">
              <a:spcBef>
                <a:spcPts val="363"/>
              </a:spcBef>
              <a:buClr>
                <a:srgbClr val="000000"/>
              </a:buClr>
              <a:defRPr/>
            </a:pPr>
            <a:r>
              <a:rPr lang="en-US" sz="1800" dirty="0">
                <a:latin typeface="Times New Roman" pitchFamily="18" charset="0"/>
                <a:ea typeface="Calibri" pitchFamily="34" charset="0"/>
                <a:cs typeface="Times New Roman" pitchFamily="18" charset="0"/>
                <a:sym typeface="Calibri" pitchFamily="34" charset="0"/>
              </a:rPr>
              <a:t>In core java we have discussed about class,</a:t>
            </a:r>
            <a:r>
              <a:rPr lang="en-US" dirty="0">
                <a:latin typeface="Times New Roman" pitchFamily="18" charset="0"/>
                <a:ea typeface="Calibri" pitchFamily="34" charset="0"/>
                <a:cs typeface="Times New Roman" pitchFamily="18" charset="0"/>
                <a:sym typeface="Calibri" pitchFamily="34" charset="0"/>
              </a:rPr>
              <a:t> i</a:t>
            </a:r>
            <a:r>
              <a:rPr lang="en-US" sz="1800" dirty="0">
                <a:latin typeface="Times New Roman" pitchFamily="18" charset="0"/>
                <a:ea typeface="Calibri" pitchFamily="34" charset="0"/>
                <a:cs typeface="Times New Roman" pitchFamily="18" charset="0"/>
                <a:sym typeface="Calibri" pitchFamily="34" charset="0"/>
              </a:rPr>
              <a:t>nterface, exception handling, multi-threading, collections, etc.  </a:t>
            </a:r>
          </a:p>
        </p:txBody>
      </p:sp>
    </p:spTree>
    <p:extLst>
      <p:ext uri="{BB962C8B-B14F-4D97-AF65-F5344CB8AC3E}">
        <p14:creationId xmlns:p14="http://schemas.microsoft.com/office/powerpoint/2010/main" val="772323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992D94-F87C-45B1-ABB4-C8BCB43D2C2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12" name="Content Placeholder 2"/>
          <p:cNvSpPr txBox="1">
            <a:spLocks/>
          </p:cNvSpPr>
          <p:nvPr/>
        </p:nvSpPr>
        <p:spPr>
          <a:xfrm>
            <a:off x="760268" y="1783123"/>
            <a:ext cx="7886700" cy="14419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135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8EB67B7-CEE6-4E22-B7C3-4089AD660F1A}"/>
              </a:ext>
            </a:extLst>
          </p:cNvPr>
          <p:cNvSpPr txBox="1">
            <a:spLocks/>
          </p:cNvSpPr>
          <p:nvPr/>
        </p:nvSpPr>
        <p:spPr>
          <a:xfrm>
            <a:off x="1371600" y="-254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Brief Introduction about the Subject with videos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a:extLst>
              <a:ext uri="{FF2B5EF4-FFF2-40B4-BE49-F238E27FC236}">
                <a16:creationId xmlns:a16="http://schemas.microsoft.com/office/drawing/2014/main" id="{EE92A834-08E2-4479-9CF1-4688DC6EA92E}"/>
              </a:ext>
            </a:extLst>
          </p:cNvPr>
          <p:cNvSpPr>
            <a:spLocks noGrp="1"/>
          </p:cNvSpPr>
          <p:nvPr>
            <p:ph idx="1"/>
          </p:nvPr>
        </p:nvSpPr>
        <p:spPr>
          <a:xfrm>
            <a:off x="453189" y="1004761"/>
            <a:ext cx="8229600" cy="4983163"/>
          </a:xfrm>
        </p:spPr>
        <p:txBody>
          <a:bodyPr>
            <a:normAutofit fontScale="85000" lnSpcReduction="20000"/>
          </a:bodyPr>
          <a:lstStyle/>
          <a:p>
            <a:pPr algn="just">
              <a:defRPr/>
            </a:pPr>
            <a:r>
              <a:rPr lang="en-US" sz="2000" dirty="0">
                <a:latin typeface="Times New Roman" panose="02020603050405020304" pitchFamily="18" charset="0"/>
                <a:cs typeface="Times New Roman" panose="02020603050405020304" pitchFamily="18" charset="0"/>
              </a:rPr>
              <a:t>Advance Java Programming provides libraries to understand the concept of Client-Server architecture for web- based applications.</a:t>
            </a:r>
          </a:p>
          <a:p>
            <a:pPr marL="0" indent="0" algn="just">
              <a:buFont typeface="Arial" panose="020B0604020202020204" pitchFamily="34" charset="0"/>
              <a:buNone/>
              <a:defRPr/>
            </a:pPr>
            <a:endParaRPr lang="en-US" sz="2000" dirty="0">
              <a:latin typeface="Times New Roman" panose="02020603050405020304" pitchFamily="18" charset="0"/>
              <a:cs typeface="Times New Roman" panose="02020603050405020304" pitchFamily="18" charset="0"/>
            </a:endParaRPr>
          </a:p>
          <a:p>
            <a:pPr algn="just">
              <a:defRPr/>
            </a:pPr>
            <a:r>
              <a:rPr lang="en-US" sz="2000" dirty="0">
                <a:latin typeface="Times New Roman" panose="02020603050405020304" pitchFamily="18" charset="0"/>
                <a:cs typeface="Times New Roman" panose="02020603050405020304" pitchFamily="18" charset="0"/>
              </a:rPr>
              <a:t>We can also work with web and application servers such as </a:t>
            </a:r>
            <a:r>
              <a:rPr lang="en-US" sz="2000" b="1" dirty="0">
                <a:latin typeface="Times New Roman" panose="02020603050405020304" pitchFamily="18" charset="0"/>
                <a:cs typeface="Times New Roman" panose="02020603050405020304" pitchFamily="18" charset="0"/>
              </a:rPr>
              <a:t>Apache Tomcat</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Glassfish</a:t>
            </a:r>
            <a:r>
              <a:rPr lang="en-US" sz="2000" dirty="0">
                <a:latin typeface="Times New Roman" panose="02020603050405020304" pitchFamily="18" charset="0"/>
                <a:cs typeface="Times New Roman" panose="02020603050405020304" pitchFamily="18" charset="0"/>
              </a:rPr>
              <a:t> Using these servers, we can understand the working of HTTP protocol. </a:t>
            </a:r>
          </a:p>
          <a:p>
            <a:pPr marL="0" indent="0" algn="just">
              <a:buFont typeface="Arial" panose="020B0604020202020204" pitchFamily="34" charset="0"/>
              <a:buNone/>
              <a:defRPr/>
            </a:pPr>
            <a:endParaRPr lang="en-US" sz="2000" dirty="0">
              <a:latin typeface="Times New Roman" panose="02020603050405020304" pitchFamily="18" charset="0"/>
              <a:cs typeface="Times New Roman" panose="02020603050405020304" pitchFamily="18" charset="0"/>
            </a:endParaRPr>
          </a:p>
          <a:p>
            <a:pPr algn="just">
              <a:defRPr/>
            </a:pPr>
            <a:r>
              <a:rPr lang="en-US" sz="2000" dirty="0">
                <a:latin typeface="Times New Roman" panose="02020603050405020304" pitchFamily="18" charset="0"/>
                <a:cs typeface="Times New Roman" panose="02020603050405020304" pitchFamily="18" charset="0"/>
              </a:rPr>
              <a:t>It provides a set of services, API and protocols, that provides the functionality which is necessary for developing multi-tiered application, web-based application.</a:t>
            </a:r>
          </a:p>
          <a:p>
            <a:pPr marL="0" indent="0" algn="just">
              <a:buFont typeface="Arial" panose="020B0604020202020204" pitchFamily="34" charset="0"/>
              <a:buNone/>
              <a:defRPr/>
            </a:pPr>
            <a:endParaRPr lang="en-US" sz="2000" dirty="0">
              <a:latin typeface="Times New Roman" panose="02020603050405020304" pitchFamily="18" charset="0"/>
              <a:cs typeface="Times New Roman" panose="02020603050405020304" pitchFamily="18" charset="0"/>
            </a:endParaRPr>
          </a:p>
          <a:p>
            <a:pPr algn="just">
              <a:defRPr/>
            </a:pPr>
            <a:r>
              <a:rPr lang="en-US" sz="2000" dirty="0">
                <a:latin typeface="Times New Roman" panose="02020603050405020304" pitchFamily="18" charset="0"/>
                <a:cs typeface="Times New Roman" panose="02020603050405020304" pitchFamily="18" charset="0"/>
              </a:rPr>
              <a:t>There is a number of advance Java frameworks like, Spring, Hibernate, Struts, that enables us to develop secure transaction-based web applications such as banking application, inventory management application.</a:t>
            </a:r>
          </a:p>
          <a:p>
            <a:pPr marL="0" indent="0" algn="l">
              <a:buNone/>
            </a:pPr>
            <a:endParaRPr lang="en-US" sz="1800" b="1" dirty="0">
              <a:latin typeface="Helvetica" panose="020B0604020202020204" pitchFamily="34" charset="0"/>
              <a:cs typeface="Times New Roman" panose="02020603050405020304" pitchFamily="18" charset="0"/>
            </a:endParaRPr>
          </a:p>
          <a:p>
            <a:pPr algn="l"/>
            <a:r>
              <a:rPr lang="en-US" sz="1800" b="1" dirty="0">
                <a:latin typeface="Times New Roman" panose="02020603050405020304" pitchFamily="18" charset="0"/>
                <a:cs typeface="Times New Roman" panose="02020603050405020304" pitchFamily="18" charset="0"/>
              </a:rPr>
              <a:t>YouTube/other  Video Links</a:t>
            </a:r>
          </a:p>
          <a:p>
            <a:pPr algn="l"/>
            <a:endParaRPr lang="en-US" sz="1800" b="1" dirty="0">
              <a:latin typeface="Times New Roman" panose="02020603050405020304" pitchFamily="18" charset="0"/>
              <a:cs typeface="Times New Roman" panose="02020603050405020304" pitchFamily="18" charset="0"/>
            </a:endParaRPr>
          </a:p>
          <a:p>
            <a:pPr marL="0" indent="0" algn="l">
              <a:buNone/>
            </a:pPr>
            <a:r>
              <a:rPr lang="en-IN" sz="1800" dirty="0">
                <a:latin typeface="Times New Roman" panose="02020603050405020304" pitchFamily="18" charset="0"/>
                <a:cs typeface="Times New Roman" panose="02020603050405020304" pitchFamily="18" charset="0"/>
                <a:hlinkClick r:id="rId2"/>
              </a:rPr>
              <a:t>https://youtu.be/6grF7_VzlZk?list=PLnfapp4Woqpqh_ebAN5mEZWrN4BjaoL_S</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hlinkClick r:id="rId3"/>
              </a:rPr>
              <a:t>https://youtu.be/YpsFT50mths?list=PLd3UqWTnYXOlc93disyBjyFv-r1Vq-5zh</a:t>
            </a:r>
            <a:endParaRPr lang="en-IN" sz="1800" dirty="0">
              <a:latin typeface="Times New Roman" panose="02020603050405020304" pitchFamily="18" charset="0"/>
              <a:cs typeface="Times New Roman" panose="02020603050405020304" pitchFamily="18" charset="0"/>
            </a:endParaRPr>
          </a:p>
          <a:p>
            <a:pPr marL="0" indent="0" algn="l">
              <a:buNone/>
            </a:pP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sz="1800" b="1" dirty="0"/>
          </a:p>
        </p:txBody>
      </p:sp>
      <p:sp>
        <p:nvSpPr>
          <p:cNvPr id="2" name="Slide Number Placeholder 1">
            <a:extLst>
              <a:ext uri="{FF2B5EF4-FFF2-40B4-BE49-F238E27FC236}">
                <a16:creationId xmlns:a16="http://schemas.microsoft.com/office/drawing/2014/main" id="{FFFD1CE4-0064-4D3B-95BC-39BA447D0AC4}"/>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131829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A7C6F0-0A90-4787-8E9C-13BEF32CA019}"/>
              </a:ext>
            </a:extLst>
          </p:cNvPr>
          <p:cNvSpPr>
            <a:spLocks noGrp="1"/>
          </p:cNvSpPr>
          <p:nvPr>
            <p:ph type="dt" sz="half" idx="10"/>
          </p:nvPr>
        </p:nvSpPr>
        <p:spPr/>
        <p:txBody>
          <a:bodyPr/>
          <a:lstStyle/>
          <a:p>
            <a:fld id="{2FDD9D01-21DF-4E66-9144-7E508730908E}" type="datetime1">
              <a:rPr lang="en-US" smtClean="0"/>
              <a:t>1/5/2024</a:t>
            </a:fld>
            <a:endParaRPr lang="en-US"/>
          </a:p>
        </p:txBody>
      </p:sp>
      <p:sp>
        <p:nvSpPr>
          <p:cNvPr id="4" name="Footer Placeholder 3">
            <a:extLst>
              <a:ext uri="{FF2B5EF4-FFF2-40B4-BE49-F238E27FC236}">
                <a16:creationId xmlns:a16="http://schemas.microsoft.com/office/drawing/2014/main" id="{7B7C3449-471B-429C-BD1C-9FF1A56255A4}"/>
              </a:ext>
            </a:extLst>
          </p:cNvPr>
          <p:cNvSpPr>
            <a:spLocks noGrp="1"/>
          </p:cNvSpPr>
          <p:nvPr>
            <p:ph type="ftr" sz="quarter" idx="11"/>
          </p:nvPr>
        </p:nvSpPr>
        <p:spPr>
          <a:xfrm>
            <a:off x="2209800" y="6356350"/>
            <a:ext cx="4800600" cy="365125"/>
          </a:xfrm>
        </p:spPr>
        <p:txBody>
          <a:bodyPr/>
          <a:lstStyle/>
          <a:p>
            <a:r>
              <a:rPr lang="en-US" dirty="0"/>
              <a:t>Mr. ANKUR CHAUDHARY     ADVANCED JAVA PROGRAMMING                   Unit-3                       </a:t>
            </a:r>
          </a:p>
        </p:txBody>
      </p:sp>
      <p:sp>
        <p:nvSpPr>
          <p:cNvPr id="5" name="Slide Number Placeholder 4">
            <a:extLst>
              <a:ext uri="{FF2B5EF4-FFF2-40B4-BE49-F238E27FC236}">
                <a16:creationId xmlns:a16="http://schemas.microsoft.com/office/drawing/2014/main" id="{84DDF651-E0E8-474E-B01E-D65BF1529162}"/>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9" name="Title 1">
            <a:extLst>
              <a:ext uri="{FF2B5EF4-FFF2-40B4-BE49-F238E27FC236}">
                <a16:creationId xmlns:a16="http://schemas.microsoft.com/office/drawing/2014/main" id="{9747EF39-7C4B-4EF4-BC7B-4908859053E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90000"/>
              </a:lnSpc>
              <a:spcAft>
                <a:spcPts val="450"/>
              </a:spcAft>
              <a:defRPr/>
            </a:pPr>
            <a:r>
              <a:rPr lang="en-IN" sz="2400" b="1" dirty="0">
                <a:solidFill>
                  <a:srgbClr val="000000"/>
                </a:solidFill>
                <a:latin typeface="Times New Roman" panose="02020603050405020304" pitchFamily="18" charset="0"/>
                <a:cs typeface="Times New Roman" panose="02020603050405020304" pitchFamily="18" charset="0"/>
              </a:rPr>
              <a:t>Faculty Profile</a:t>
            </a:r>
            <a:r>
              <a:rPr lang="en-IN" sz="24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944190" y="2374938"/>
            <a:ext cx="3707053" cy="646331"/>
          </a:xfrm>
          <a:prstGeom prst="rect">
            <a:avLst/>
          </a:prstGeom>
          <a:noFill/>
        </p:spPr>
        <p:txBody>
          <a:bodyPr wrap="square" rtlCol="0">
            <a:spAutoFit/>
          </a:bodyPr>
          <a:lstStyle/>
          <a:p>
            <a:pPr algn="ctr"/>
            <a:r>
              <a:rPr lang="en-US" dirty="0">
                <a:solidFill>
                  <a:schemeClr val="accent6">
                    <a:lumMod val="75000"/>
                  </a:schemeClr>
                </a:solidFill>
              </a:rPr>
              <a:t>Mr. Ankur Chaudhary</a:t>
            </a:r>
          </a:p>
          <a:p>
            <a:pPr algn="ctr"/>
            <a:r>
              <a:rPr lang="en-US" dirty="0">
                <a:solidFill>
                  <a:schemeClr val="accent6">
                    <a:lumMod val="75000"/>
                  </a:schemeClr>
                </a:solidFill>
              </a:rPr>
              <a:t>Assistant Professor, CSE </a:t>
            </a:r>
            <a:r>
              <a:rPr lang="en-US" dirty="0" err="1">
                <a:solidFill>
                  <a:schemeClr val="accent6">
                    <a:lumMod val="75000"/>
                  </a:schemeClr>
                </a:solidFill>
              </a:rPr>
              <a:t>M.Tech</a:t>
            </a:r>
            <a:r>
              <a:rPr lang="en-US" dirty="0">
                <a:solidFill>
                  <a:schemeClr val="accent6">
                    <a:lumMod val="75000"/>
                  </a:schemeClr>
                </a:solidFill>
              </a:rPr>
              <a:t> Int.</a:t>
            </a:r>
          </a:p>
        </p:txBody>
      </p:sp>
      <p:pic>
        <p:nvPicPr>
          <p:cNvPr id="1026" name="Picture 2" descr="Education is not confined to classrooms: Endless opportunities available  for students in this age - Education Today New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8460" y="3073607"/>
            <a:ext cx="1578515" cy="8876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3376010"/>
            <a:ext cx="10287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Table 10"/>
          <p:cNvGraphicFramePr>
            <a:graphicFrameLocks noGrp="1"/>
          </p:cNvGraphicFramePr>
          <p:nvPr>
            <p:extLst>
              <p:ext uri="{D42A27DB-BD31-4B8C-83A1-F6EECF244321}">
                <p14:modId xmlns:p14="http://schemas.microsoft.com/office/powerpoint/2010/main" val="729236059"/>
              </p:ext>
            </p:extLst>
          </p:nvPr>
        </p:nvGraphicFramePr>
        <p:xfrm>
          <a:off x="3753710" y="4115955"/>
          <a:ext cx="2017869" cy="1964323"/>
        </p:xfrm>
        <a:graphic>
          <a:graphicData uri="http://schemas.openxmlformats.org/drawingml/2006/table">
            <a:tbl>
              <a:tblPr firstRow="1" bandRow="1">
                <a:tableStyleId>{E269D01E-BC32-4049-B463-5C60D7B0CCD2}</a:tableStyleId>
              </a:tblPr>
              <a:tblGrid>
                <a:gridCol w="2017869">
                  <a:extLst>
                    <a:ext uri="{9D8B030D-6E8A-4147-A177-3AD203B41FA5}">
                      <a16:colId xmlns:a16="http://schemas.microsoft.com/office/drawing/2014/main" val="20000"/>
                    </a:ext>
                  </a:extLst>
                </a:gridCol>
              </a:tblGrid>
              <a:tr h="520931">
                <a:tc>
                  <a:txBody>
                    <a:bodyPr/>
                    <a:lstStyle/>
                    <a:p>
                      <a:pPr algn="ctr"/>
                      <a:r>
                        <a:rPr lang="en-US" dirty="0">
                          <a:solidFill>
                            <a:schemeClr val="tx1"/>
                          </a:solidFill>
                        </a:rPr>
                        <a:t>Education</a:t>
                      </a:r>
                    </a:p>
                  </a:txBody>
                  <a:tcPr>
                    <a:solidFill>
                      <a:schemeClr val="accent1">
                        <a:lumMod val="60000"/>
                        <a:lumOff val="40000"/>
                      </a:schemeClr>
                    </a:solidFill>
                  </a:tcPr>
                </a:tc>
                <a:extLst>
                  <a:ext uri="{0D108BD9-81ED-4DB2-BD59-A6C34878D82A}">
                    <a16:rowId xmlns:a16="http://schemas.microsoft.com/office/drawing/2014/main" val="10000"/>
                  </a:ext>
                </a:extLst>
              </a:tr>
              <a:tr h="520931">
                <a:tc>
                  <a:txBody>
                    <a:bodyPr/>
                    <a:lstStyle/>
                    <a:p>
                      <a:r>
                        <a:rPr lang="en-US" sz="1600" dirty="0" err="1">
                          <a:solidFill>
                            <a:schemeClr val="tx1"/>
                          </a:solidFill>
                        </a:rPr>
                        <a:t>Ph.D</a:t>
                      </a:r>
                      <a:r>
                        <a:rPr lang="en-US" sz="1600" dirty="0">
                          <a:solidFill>
                            <a:schemeClr val="tx1"/>
                          </a:solidFill>
                        </a:rPr>
                        <a:t>* CSE , GLA University </a:t>
                      </a:r>
                    </a:p>
                  </a:txBody>
                  <a:tcPr>
                    <a:solidFill>
                      <a:schemeClr val="accent1">
                        <a:lumMod val="60000"/>
                        <a:lumOff val="40000"/>
                      </a:schemeClr>
                    </a:solidFill>
                  </a:tcPr>
                </a:tc>
                <a:extLst>
                  <a:ext uri="{0D108BD9-81ED-4DB2-BD59-A6C34878D82A}">
                    <a16:rowId xmlns:a16="http://schemas.microsoft.com/office/drawing/2014/main" val="10001"/>
                  </a:ext>
                </a:extLst>
              </a:tr>
              <a:tr h="432136">
                <a:tc>
                  <a:txBody>
                    <a:bodyPr/>
                    <a:lstStyle/>
                    <a:p>
                      <a:r>
                        <a:rPr lang="en-US" sz="1600" dirty="0" err="1">
                          <a:solidFill>
                            <a:schemeClr val="tx1"/>
                          </a:solidFill>
                        </a:rPr>
                        <a:t>M.Tech</a:t>
                      </a:r>
                      <a:r>
                        <a:rPr lang="en-US" sz="1600" dirty="0">
                          <a:solidFill>
                            <a:schemeClr val="tx1"/>
                          </a:solidFill>
                        </a:rPr>
                        <a:t> CSE, UTU</a:t>
                      </a:r>
                    </a:p>
                  </a:txBody>
                  <a:tcPr>
                    <a:solidFill>
                      <a:schemeClr val="accent1">
                        <a:lumMod val="60000"/>
                        <a:lumOff val="40000"/>
                      </a:schemeClr>
                    </a:solidFill>
                  </a:tcPr>
                </a:tc>
                <a:extLst>
                  <a:ext uri="{0D108BD9-81ED-4DB2-BD59-A6C34878D82A}">
                    <a16:rowId xmlns:a16="http://schemas.microsoft.com/office/drawing/2014/main" val="10002"/>
                  </a:ext>
                </a:extLst>
              </a:tr>
              <a:tr h="432136">
                <a:tc>
                  <a:txBody>
                    <a:bodyPr/>
                    <a:lstStyle/>
                    <a:p>
                      <a:r>
                        <a:rPr lang="en-US" sz="1600" dirty="0" err="1">
                          <a:solidFill>
                            <a:schemeClr val="tx1"/>
                          </a:solidFill>
                        </a:rPr>
                        <a:t>B.Tech</a:t>
                      </a:r>
                      <a:r>
                        <a:rPr lang="en-US" sz="1600" dirty="0">
                          <a:solidFill>
                            <a:schemeClr val="tx1"/>
                          </a:solidFill>
                        </a:rPr>
                        <a:t> IT, HNB</a:t>
                      </a:r>
                    </a:p>
                  </a:txBody>
                  <a:tcPr>
                    <a:solidFill>
                      <a:schemeClr val="accent1">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655677962"/>
              </p:ext>
            </p:extLst>
          </p:nvPr>
        </p:nvGraphicFramePr>
        <p:xfrm>
          <a:off x="476847" y="4419600"/>
          <a:ext cx="2279726" cy="1397000"/>
        </p:xfrm>
        <a:graphic>
          <a:graphicData uri="http://schemas.openxmlformats.org/drawingml/2006/table">
            <a:tbl>
              <a:tblPr firstRow="1" bandRow="1">
                <a:tableStyleId>{E269D01E-BC32-4049-B463-5C60D7B0CCD2}</a:tableStyleId>
              </a:tblPr>
              <a:tblGrid>
                <a:gridCol w="2279726">
                  <a:extLst>
                    <a:ext uri="{9D8B030D-6E8A-4147-A177-3AD203B41FA5}">
                      <a16:colId xmlns:a16="http://schemas.microsoft.com/office/drawing/2014/main" val="20000"/>
                    </a:ext>
                  </a:extLst>
                </a:gridCol>
              </a:tblGrid>
              <a:tr h="447040">
                <a:tc>
                  <a:txBody>
                    <a:bodyPr/>
                    <a:lstStyle/>
                    <a:p>
                      <a:pPr algn="ctr"/>
                      <a:r>
                        <a:rPr lang="en-US" dirty="0">
                          <a:solidFill>
                            <a:schemeClr val="tx1"/>
                          </a:solidFill>
                        </a:rPr>
                        <a:t>Work</a:t>
                      </a:r>
                      <a:r>
                        <a:rPr lang="en-US" baseline="0" dirty="0">
                          <a:solidFill>
                            <a:schemeClr val="tx1"/>
                          </a:solidFill>
                        </a:rPr>
                        <a:t> Exp.</a:t>
                      </a:r>
                      <a:endParaRPr lang="en-US"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10000"/>
                  </a:ext>
                </a:extLst>
              </a:tr>
              <a:tr h="447040">
                <a:tc>
                  <a:txBody>
                    <a:bodyPr/>
                    <a:lstStyle/>
                    <a:p>
                      <a:r>
                        <a:rPr lang="en-US" sz="1600" dirty="0">
                          <a:solidFill>
                            <a:schemeClr val="tx1"/>
                          </a:solidFill>
                        </a:rPr>
                        <a:t>NIET, Gr. Noida (Sept., 2022 </a:t>
                      </a:r>
                      <a:r>
                        <a:rPr lang="en-US" sz="1600" baseline="0" dirty="0">
                          <a:solidFill>
                            <a:schemeClr val="tx1"/>
                          </a:solidFill>
                        </a:rPr>
                        <a:t> to </a:t>
                      </a:r>
                      <a:r>
                        <a:rPr lang="en-US" sz="1600" dirty="0">
                          <a:solidFill>
                            <a:schemeClr val="tx1"/>
                          </a:solidFill>
                        </a:rPr>
                        <a:t>till date)</a:t>
                      </a:r>
                    </a:p>
                  </a:txBody>
                  <a:tcPr>
                    <a:solidFill>
                      <a:schemeClr val="accent1">
                        <a:lumMod val="60000"/>
                        <a:lumOff val="40000"/>
                      </a:schemeClr>
                    </a:solidFill>
                  </a:tcPr>
                </a:tc>
                <a:extLst>
                  <a:ext uri="{0D108BD9-81ED-4DB2-BD59-A6C34878D82A}">
                    <a16:rowId xmlns:a16="http://schemas.microsoft.com/office/drawing/2014/main" val="10001"/>
                  </a:ext>
                </a:extLst>
              </a:tr>
              <a:tr h="370840">
                <a:tc>
                  <a:txBody>
                    <a:bodyPr/>
                    <a:lstStyle/>
                    <a:p>
                      <a:r>
                        <a:rPr lang="en-US" sz="1600" dirty="0">
                          <a:solidFill>
                            <a:schemeClr val="tx1"/>
                          </a:solidFill>
                        </a:rPr>
                        <a:t>Assistant Professor</a:t>
                      </a:r>
                    </a:p>
                  </a:txBody>
                  <a:tcPr>
                    <a:solidFill>
                      <a:schemeClr val="accent1">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155255838"/>
              </p:ext>
            </p:extLst>
          </p:nvPr>
        </p:nvGraphicFramePr>
        <p:xfrm>
          <a:off x="6463626" y="4191000"/>
          <a:ext cx="2336043" cy="1906134"/>
        </p:xfrm>
        <a:graphic>
          <a:graphicData uri="http://schemas.openxmlformats.org/drawingml/2006/table">
            <a:tbl>
              <a:tblPr firstRow="1" bandRow="1">
                <a:tableStyleId>{E269D01E-BC32-4049-B463-5C60D7B0CCD2}</a:tableStyleId>
              </a:tblPr>
              <a:tblGrid>
                <a:gridCol w="2336043">
                  <a:extLst>
                    <a:ext uri="{9D8B030D-6E8A-4147-A177-3AD203B41FA5}">
                      <a16:colId xmlns:a16="http://schemas.microsoft.com/office/drawing/2014/main" val="20000"/>
                    </a:ext>
                  </a:extLst>
                </a:gridCol>
              </a:tblGrid>
              <a:tr h="520931">
                <a:tc>
                  <a:txBody>
                    <a:bodyPr/>
                    <a:lstStyle/>
                    <a:p>
                      <a:pPr algn="ctr"/>
                      <a:r>
                        <a:rPr lang="en-US" dirty="0">
                          <a:solidFill>
                            <a:schemeClr val="tx1"/>
                          </a:solidFill>
                        </a:rPr>
                        <a:t>Publications</a:t>
                      </a:r>
                    </a:p>
                  </a:txBody>
                  <a:tcPr>
                    <a:solidFill>
                      <a:schemeClr val="accent1">
                        <a:lumMod val="60000"/>
                        <a:lumOff val="40000"/>
                      </a:schemeClr>
                    </a:solidFill>
                  </a:tcPr>
                </a:tc>
                <a:extLst>
                  <a:ext uri="{0D108BD9-81ED-4DB2-BD59-A6C34878D82A}">
                    <a16:rowId xmlns:a16="http://schemas.microsoft.com/office/drawing/2014/main" val="10000"/>
                  </a:ext>
                </a:extLst>
              </a:tr>
              <a:tr h="520931">
                <a:tc>
                  <a:txBody>
                    <a:bodyPr/>
                    <a:lstStyle/>
                    <a:p>
                      <a:r>
                        <a:rPr lang="en-US" dirty="0">
                          <a:solidFill>
                            <a:schemeClr val="tx1"/>
                          </a:solidFill>
                        </a:rPr>
                        <a:t>Research Paper:</a:t>
                      </a:r>
                      <a:r>
                        <a:rPr lang="en-US" baseline="0" dirty="0">
                          <a:solidFill>
                            <a:schemeClr val="tx1"/>
                          </a:solidFill>
                        </a:rPr>
                        <a:t> 13</a:t>
                      </a:r>
                      <a:endParaRPr lang="en-US"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10001"/>
                  </a:ext>
                </a:extLst>
              </a:tr>
              <a:tr h="432136">
                <a:tc>
                  <a:txBody>
                    <a:bodyPr/>
                    <a:lstStyle/>
                    <a:p>
                      <a:r>
                        <a:rPr lang="en-US" dirty="0">
                          <a:solidFill>
                            <a:schemeClr val="tx1"/>
                          </a:solidFill>
                        </a:rPr>
                        <a:t>Book Chapter: 2</a:t>
                      </a:r>
                    </a:p>
                  </a:txBody>
                  <a:tcPr>
                    <a:solidFill>
                      <a:schemeClr val="accent1">
                        <a:lumMod val="60000"/>
                        <a:lumOff val="40000"/>
                      </a:schemeClr>
                    </a:solidFill>
                  </a:tcPr>
                </a:tc>
                <a:extLst>
                  <a:ext uri="{0D108BD9-81ED-4DB2-BD59-A6C34878D82A}">
                    <a16:rowId xmlns:a16="http://schemas.microsoft.com/office/drawing/2014/main" val="10002"/>
                  </a:ext>
                </a:extLst>
              </a:tr>
              <a:tr h="432136">
                <a:tc>
                  <a:txBody>
                    <a:bodyPr/>
                    <a:lstStyle/>
                    <a:p>
                      <a:r>
                        <a:rPr lang="en-US" dirty="0">
                          <a:solidFill>
                            <a:schemeClr val="tx1"/>
                          </a:solidFill>
                        </a:rPr>
                        <a:t>Patent: 10</a:t>
                      </a:r>
                    </a:p>
                  </a:txBody>
                  <a:tcPr>
                    <a:solidFill>
                      <a:schemeClr val="accent1">
                        <a:lumMod val="60000"/>
                        <a:lumOff val="40000"/>
                      </a:schemeClr>
                    </a:solidFill>
                  </a:tcPr>
                </a:tc>
                <a:extLst>
                  <a:ext uri="{0D108BD9-81ED-4DB2-BD59-A6C34878D82A}">
                    <a16:rowId xmlns:a16="http://schemas.microsoft.com/office/drawing/2014/main" val="10003"/>
                  </a:ext>
                </a:extLst>
              </a:tr>
            </a:tbl>
          </a:graphicData>
        </a:graphic>
      </p:graphicFrame>
      <p:pic>
        <p:nvPicPr>
          <p:cNvPr id="1030" name="Picture 6" descr="88,436 Book Logo Stock Photos and Images - 123R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3087255"/>
            <a:ext cx="1219200" cy="102870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8" descr="What is Research? - Purpose of Re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0" descr="What is Research? - Purpose of Researc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Floor Research: NORD/L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599" y="924065"/>
            <a:ext cx="1362075" cy="838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671782" y="1774775"/>
            <a:ext cx="3505200" cy="923330"/>
          </a:xfrm>
          <a:prstGeom prst="rect">
            <a:avLst/>
          </a:prstGeom>
          <a:noFill/>
        </p:spPr>
        <p:txBody>
          <a:bodyPr wrap="square" rtlCol="0">
            <a:spAutoFit/>
          </a:bodyPr>
          <a:lstStyle/>
          <a:p>
            <a:pPr algn="ctr"/>
            <a:r>
              <a:rPr lang="en-US" b="1" dirty="0">
                <a:solidFill>
                  <a:schemeClr val="accent4">
                    <a:lumMod val="50000"/>
                  </a:schemeClr>
                </a:solidFill>
              </a:rPr>
              <a:t>Research Interests</a:t>
            </a:r>
          </a:p>
          <a:p>
            <a:pPr algn="ctr"/>
            <a:r>
              <a:rPr lang="en-US" dirty="0">
                <a:solidFill>
                  <a:schemeClr val="accent4">
                    <a:lumMod val="50000"/>
                  </a:schemeClr>
                </a:solidFill>
              </a:rPr>
              <a:t>Artificial Intelligence, Machine Learning</a:t>
            </a:r>
          </a:p>
        </p:txBody>
      </p:sp>
      <p:pic>
        <p:nvPicPr>
          <p:cNvPr id="1038" name="Picture 14" descr="How to Define Roles and Responsibilities for Team Membe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4950" y="838200"/>
            <a:ext cx="829931" cy="82993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00215" y="1683483"/>
            <a:ext cx="3505200" cy="646331"/>
          </a:xfrm>
          <a:prstGeom prst="rect">
            <a:avLst/>
          </a:prstGeom>
          <a:noFill/>
        </p:spPr>
        <p:txBody>
          <a:bodyPr wrap="square" rtlCol="0">
            <a:spAutoFit/>
          </a:bodyPr>
          <a:lstStyle/>
          <a:p>
            <a:pPr algn="ctr"/>
            <a:r>
              <a:rPr lang="en-US" b="1" dirty="0">
                <a:solidFill>
                  <a:schemeClr val="accent4">
                    <a:lumMod val="50000"/>
                  </a:schemeClr>
                </a:solidFill>
              </a:rPr>
              <a:t>Responsibilities</a:t>
            </a:r>
          </a:p>
          <a:p>
            <a:pPr algn="ctr"/>
            <a:r>
              <a:rPr lang="en-US" dirty="0">
                <a:solidFill>
                  <a:schemeClr val="accent4">
                    <a:lumMod val="50000"/>
                  </a:schemeClr>
                </a:solidFill>
              </a:rPr>
              <a:t>COURSERA COORDINATOR</a:t>
            </a:r>
          </a:p>
        </p:txBody>
      </p:sp>
      <p:pic>
        <p:nvPicPr>
          <p:cNvPr id="7" name="Picture 6">
            <a:extLst>
              <a:ext uri="{FF2B5EF4-FFF2-40B4-BE49-F238E27FC236}">
                <a16:creationId xmlns:a16="http://schemas.microsoft.com/office/drawing/2014/main" id="{DDAF632C-4055-37FA-161F-4A3C975C4D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0430" y="707570"/>
            <a:ext cx="1676400" cy="1667368"/>
          </a:xfrm>
          <a:prstGeom prst="rect">
            <a:avLst/>
          </a:prstGeom>
        </p:spPr>
      </p:pic>
    </p:spTree>
    <p:extLst>
      <p:ext uri="{BB962C8B-B14F-4D97-AF65-F5344CB8AC3E}">
        <p14:creationId xmlns:p14="http://schemas.microsoft.com/office/powerpoint/2010/main" val="106539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990" y="968375"/>
            <a:ext cx="8631810" cy="5105400"/>
          </a:xfrm>
        </p:spPr>
        <p:txBody>
          <a:bodyPr>
            <a:normAutofit/>
          </a:bodyPr>
          <a:lstStyle/>
          <a:p>
            <a:r>
              <a:rPr lang="en-US" sz="1800" kern="1200" dirty="0">
                <a:solidFill>
                  <a:schemeClr val="tx1"/>
                </a:solidFill>
                <a:effectLst/>
                <a:latin typeface="+mn-lt"/>
                <a:ea typeface="+mn-ea"/>
                <a:cs typeface="+mn-cs"/>
              </a:rPr>
              <a:t>Spring 5.0: </a:t>
            </a:r>
          </a:p>
          <a:p>
            <a:r>
              <a:rPr lang="en-US" sz="1800" kern="1200" dirty="0">
                <a:solidFill>
                  <a:schemeClr val="tx1"/>
                </a:solidFill>
                <a:effectLst/>
                <a:latin typeface="+mn-lt"/>
                <a:ea typeface="+mn-ea"/>
                <a:cs typeface="+mn-cs"/>
              </a:rPr>
              <a:t>Spring Core Introduction and Overview</a:t>
            </a:r>
          </a:p>
          <a:p>
            <a:r>
              <a:rPr lang="en-US" sz="1800" kern="1200" dirty="0">
                <a:solidFill>
                  <a:schemeClr val="tx1"/>
                </a:solidFill>
                <a:effectLst/>
                <a:latin typeface="+mn-lt"/>
                <a:ea typeface="+mn-ea"/>
                <a:cs typeface="+mn-cs"/>
              </a:rPr>
              <a:t>Managing Beans</a:t>
            </a:r>
          </a:p>
          <a:p>
            <a:r>
              <a:rPr lang="en-US" sz="1800" kern="1200" dirty="0">
                <a:solidFill>
                  <a:schemeClr val="tx1"/>
                </a:solidFill>
                <a:effectLst/>
                <a:latin typeface="+mn-lt"/>
                <a:ea typeface="+mn-ea"/>
                <a:cs typeface="+mn-cs"/>
              </a:rPr>
              <a:t>The Spring Container</a:t>
            </a:r>
          </a:p>
          <a:p>
            <a:r>
              <a:rPr lang="en-US" sz="1800" kern="1200" dirty="0">
                <a:solidFill>
                  <a:schemeClr val="tx1"/>
                </a:solidFill>
                <a:effectLst/>
                <a:latin typeface="+mn-lt"/>
                <a:ea typeface="+mn-ea"/>
                <a:cs typeface="+mn-cs"/>
              </a:rPr>
              <a:t>The Factory Pattern</a:t>
            </a:r>
          </a:p>
          <a:p>
            <a:r>
              <a:rPr lang="en-US" sz="1800" kern="1200" dirty="0">
                <a:solidFill>
                  <a:schemeClr val="tx1"/>
                </a:solidFill>
                <a:effectLst/>
                <a:latin typeface="+mn-lt"/>
                <a:ea typeface="+mn-ea"/>
                <a:cs typeface="+mn-cs"/>
              </a:rPr>
              <a:t>Dependency Injection (DI)</a:t>
            </a:r>
          </a:p>
          <a:p>
            <a:r>
              <a:rPr lang="en-US" sz="1800" kern="1200" dirty="0">
                <a:solidFill>
                  <a:schemeClr val="tx1"/>
                </a:solidFill>
                <a:effectLst/>
                <a:latin typeface="+mn-lt"/>
                <a:ea typeface="+mn-ea"/>
                <a:cs typeface="+mn-cs"/>
              </a:rPr>
              <a:t>Spring Managed Bean Lifecycle</a:t>
            </a:r>
          </a:p>
          <a:p>
            <a:r>
              <a:rPr lang="en-US" sz="1800" kern="1200" dirty="0">
                <a:solidFill>
                  <a:schemeClr val="tx1"/>
                </a:solidFill>
                <a:effectLst/>
                <a:latin typeface="+mn-lt"/>
                <a:ea typeface="+mn-ea"/>
                <a:cs typeface="+mn-cs"/>
              </a:rPr>
              <a:t>Constructor Injection</a:t>
            </a:r>
          </a:p>
          <a:p>
            <a:r>
              <a:rPr lang="en-US" sz="1800" kern="1200" dirty="0">
                <a:solidFill>
                  <a:schemeClr val="tx1"/>
                </a:solidFill>
                <a:effectLst/>
                <a:latin typeface="+mn-lt"/>
                <a:ea typeface="+mn-ea"/>
                <a:cs typeface="+mn-cs"/>
              </a:rPr>
              <a:t>Metadata/ Configuration: Life </a:t>
            </a:r>
            <a:r>
              <a:rPr lang="en-IN" sz="1800" kern="1200" dirty="0">
                <a:solidFill>
                  <a:schemeClr val="tx1"/>
                </a:solidFill>
                <a:effectLst/>
                <a:latin typeface="+mn-lt"/>
                <a:ea typeface="+mn-ea"/>
                <a:cs typeface="+mn-cs"/>
              </a:rPr>
              <a:t>Cycle Annotations</a:t>
            </a:r>
          </a:p>
          <a:p>
            <a:r>
              <a:rPr lang="en-IN" sz="1800" kern="1200" dirty="0">
                <a:solidFill>
                  <a:schemeClr val="tx1"/>
                </a:solidFill>
                <a:effectLst/>
                <a:latin typeface="+mn-lt"/>
                <a:ea typeface="+mn-ea"/>
                <a:cs typeface="+mn-cs"/>
              </a:rPr>
              <a:t>Java Configuration</a:t>
            </a:r>
          </a:p>
          <a:p>
            <a:r>
              <a:rPr lang="en-IN" sz="1800" kern="1200" dirty="0">
                <a:solidFill>
                  <a:schemeClr val="tx1"/>
                </a:solidFill>
                <a:effectLst/>
                <a:latin typeface="+mn-lt"/>
                <a:ea typeface="+mn-ea"/>
                <a:cs typeface="+mn-cs"/>
              </a:rPr>
              <a:t>XML Free configuration.</a:t>
            </a:r>
          </a:p>
          <a:p>
            <a:pPr marL="342900" lvl="1" indent="-342900">
              <a:buFont typeface="Arial" pitchFamily="34" charset="0"/>
              <a:buChar char="•"/>
            </a:pPr>
            <a:endParaRPr lang="en-US" sz="1800" dirty="0"/>
          </a:p>
          <a:p>
            <a:pPr marL="342900" lvl="1" indent="-342900">
              <a:buFont typeface="Arial" pitchFamily="34" charset="0"/>
              <a:buChar char="•"/>
            </a:pPr>
            <a:endParaRPr lang="en-US" sz="2600" dirty="0"/>
          </a:p>
          <a:p>
            <a:pPr marL="0" lvl="1" indent="0">
              <a:buNone/>
            </a:pPr>
            <a:endParaRPr lang="en-US" sz="2600" dirty="0"/>
          </a:p>
          <a:p>
            <a:pPr marL="342900" lvl="1" indent="-342900">
              <a:buFont typeface="Arial" pitchFamily="34" charset="0"/>
              <a:buChar char="•"/>
            </a:pPr>
            <a:endParaRPr lang="en-US" sz="2600" dirty="0"/>
          </a:p>
          <a:p>
            <a:pPr marL="342900" lvl="1" indent="-342900">
              <a:buFont typeface="Arial" pitchFamily="34" charset="0"/>
              <a:buChar char="•"/>
            </a:pPr>
            <a:endParaRPr lang="en-US" sz="2600" dirty="0"/>
          </a:p>
          <a:p>
            <a:pPr marL="342900" lvl="1" indent="-342900">
              <a:buFont typeface="Arial" pitchFamily="34" charset="0"/>
              <a:buChar char="•"/>
            </a:pPr>
            <a:endParaRPr lang="en-US" sz="2600" dirty="0"/>
          </a:p>
          <a:p>
            <a:pPr marL="342900" lvl="1" indent="-342900">
              <a:buFont typeface="Arial" pitchFamily="34" charset="0"/>
              <a:buChar char="•"/>
            </a:pPr>
            <a:endParaRPr lang="en-US" sz="2600" dirty="0"/>
          </a:p>
          <a:p>
            <a:pPr marL="342900" lvl="1" indent="-342900">
              <a:buFont typeface="Arial" pitchFamily="34" charset="0"/>
              <a:buChar char="•"/>
            </a:pPr>
            <a:endParaRPr lang="en-US" sz="2600" dirty="0"/>
          </a:p>
        </p:txBody>
      </p:sp>
      <p:sp>
        <p:nvSpPr>
          <p:cNvPr id="6" name="Date Placeholder 5"/>
          <p:cNvSpPr>
            <a:spLocks noGrp="1"/>
          </p:cNvSpPr>
          <p:nvPr>
            <p:ph type="dt" sz="half" idx="10"/>
          </p:nvPr>
        </p:nvSpPr>
        <p:spPr/>
        <p:txBody>
          <a:bodyPr/>
          <a:lstStyle/>
          <a:p>
            <a:fld id="{C2ABC95B-6665-4C8D-AA57-C095BBD42B4F}" type="datetime1">
              <a:rPr lang="en-US" smtClean="0"/>
              <a:t>1/5/2024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8"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Unit Contents</a:t>
            </a:r>
          </a:p>
        </p:txBody>
      </p:sp>
      <p:sp>
        <p:nvSpPr>
          <p:cNvPr id="12" name="Footer Placeholder 4">
            <a:extLst>
              <a:ext uri="{FF2B5EF4-FFF2-40B4-BE49-F238E27FC236}">
                <a16:creationId xmlns:a16="http://schemas.microsoft.com/office/drawing/2014/main" id="{4D21A13E-7342-4B16-94E0-91ABC4FFD892}"/>
              </a:ext>
            </a:extLst>
          </p:cNvPr>
          <p:cNvSpPr>
            <a:spLocks noGrp="1"/>
          </p:cNvSpPr>
          <p:nvPr>
            <p:ph type="ftr" sz="quarter" idx="11"/>
          </p:nvPr>
        </p:nvSpPr>
        <p:spPr>
          <a:xfrm>
            <a:off x="2514600" y="6356350"/>
            <a:ext cx="5257800" cy="365125"/>
          </a:xfrm>
        </p:spPr>
        <p:txBody>
          <a:bodyPr/>
          <a:lstStyle/>
          <a:p>
            <a:r>
              <a:rPr lang="en-US" dirty="0"/>
              <a:t>Mr. ANKUR CHAUDHARY     ADVANCED JAVA PROGRAMMING                   Unit-3                       </a:t>
            </a:r>
          </a:p>
        </p:txBody>
      </p:sp>
    </p:spTree>
    <p:extLst>
      <p:ext uri="{BB962C8B-B14F-4D97-AF65-F5344CB8AC3E}">
        <p14:creationId xmlns:p14="http://schemas.microsoft.com/office/powerpoint/2010/main" val="3910586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6E9A87-AD8E-44F6-89F8-BDD4310A53EB}"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latin typeface="Times New Roman" panose="02020603050405020304" pitchFamily="18" charset="0"/>
              <a:cs typeface="Times New Roman" panose="02020603050405020304" pitchFamily="18" charset="0"/>
            </a:endParaRPr>
          </a:p>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Unit Objective</a:t>
            </a:r>
          </a:p>
          <a:p>
            <a:pPr algn="ctr">
              <a:spcBef>
                <a:spcPct val="0"/>
              </a:spcBef>
              <a:defRPr/>
            </a:pPr>
            <a:endParaRPr lang="en-US" sz="2400" b="1" dirty="0">
              <a:solidFill>
                <a:schemeClr val="tx1"/>
              </a:solidFill>
              <a:latin typeface="Times New Roman" panose="02020603050405020304" pitchFamily="18" charset="0"/>
              <a:cs typeface="Times New Roman" panose="02020603050405020304" pitchFamily="18" charset="0"/>
            </a:endParaRPr>
          </a:p>
          <a:p>
            <a:pPr algn="ctr">
              <a:spcBef>
                <a:spcPct val="0"/>
              </a:spcBef>
              <a:defRPr/>
            </a:pPr>
            <a:endParaRPr lang="en-US"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D0832509-314E-46F5-AB30-C1A0398FA10B}"/>
              </a:ext>
            </a:extLst>
          </p:cNvPr>
          <p:cNvSpPr>
            <a:spLocks noGrp="1"/>
          </p:cNvSpPr>
          <p:nvPr>
            <p:ph idx="1"/>
          </p:nvPr>
        </p:nvSpPr>
        <p:spPr>
          <a:xfrm>
            <a:off x="381000" y="990600"/>
            <a:ext cx="8229600" cy="51054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objective of the unit is </a:t>
            </a:r>
          </a:p>
          <a:p>
            <a:r>
              <a:rPr lang="en-US" sz="2400" dirty="0">
                <a:latin typeface="Times New Roman" panose="02020603050405020304" pitchFamily="18" charset="0"/>
                <a:cs typeface="Times New Roman" panose="02020603050405020304" pitchFamily="18" charset="0"/>
              </a:rPr>
              <a:t>To understand the Spring Framework and use its capabilities.</a:t>
            </a:r>
          </a:p>
          <a:p>
            <a:r>
              <a:rPr lang="en-US" sz="2400" dirty="0">
                <a:latin typeface="Times New Roman" panose="02020603050405020304" pitchFamily="18" charset="0"/>
                <a:cs typeface="Times New Roman" panose="02020603050405020304" pitchFamily="18" charset="0"/>
              </a:rPr>
              <a:t>Students will learn about the spring core- dependency injection (DI), bean lifecycle management.</a:t>
            </a:r>
          </a:p>
          <a:p>
            <a:r>
              <a:rPr lang="en-US" sz="2400" dirty="0">
                <a:latin typeface="Times New Roman" panose="02020603050405020304" pitchFamily="18" charset="0"/>
                <a:cs typeface="Times New Roman" panose="02020603050405020304" pitchFamily="18" charset="0"/>
              </a:rPr>
              <a:t>Understanding the Spring configuration and API for writing Spring programs.</a:t>
            </a:r>
          </a:p>
          <a:p>
            <a:r>
              <a:rPr lang="en-US" sz="2400" dirty="0">
                <a:latin typeface="Times New Roman" panose="02020603050405020304" pitchFamily="18" charset="0"/>
                <a:cs typeface="Times New Roman" panose="02020603050405020304" pitchFamily="18" charset="0"/>
              </a:rPr>
              <a:t>Learn about the XML, Java based, and annotation-based config</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0637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6E9A87-AD8E-44F6-89F8-BDD4310A53EB}"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latin typeface="Times New Roman" panose="02020603050405020304" pitchFamily="18" charset="0"/>
              <a:cs typeface="Times New Roman" panose="02020603050405020304" pitchFamily="18" charset="0"/>
            </a:endParaRPr>
          </a:p>
          <a:p>
            <a:pPr algn="ctr">
              <a:spcBef>
                <a:spcPct val="0"/>
              </a:spcBef>
              <a:defRPr/>
            </a:pPr>
            <a:r>
              <a:rPr lang="en-IN" sz="2800" b="1" dirty="0"/>
              <a:t>Framework</a:t>
            </a:r>
            <a:endParaRPr lang="en-US" sz="2800" b="1" dirty="0">
              <a:solidFill>
                <a:schemeClr val="tx1"/>
              </a:solidFill>
              <a:latin typeface="Times New Roman" panose="02020603050405020304" pitchFamily="18" charset="0"/>
              <a:cs typeface="Times New Roman" panose="02020603050405020304" pitchFamily="18" charset="0"/>
            </a:endParaRPr>
          </a:p>
          <a:p>
            <a:pPr algn="ctr">
              <a:spcBef>
                <a:spcPct val="0"/>
              </a:spcBef>
              <a:defRPr/>
            </a:pPr>
            <a:endParaRPr lang="en-US"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D0832509-314E-46F5-AB30-C1A0398FA10B}"/>
              </a:ext>
            </a:extLst>
          </p:cNvPr>
          <p:cNvSpPr>
            <a:spLocks noGrp="1"/>
          </p:cNvSpPr>
          <p:nvPr>
            <p:ph idx="1"/>
          </p:nvPr>
        </p:nvSpPr>
        <p:spPr>
          <a:xfrm>
            <a:off x="381000" y="990600"/>
            <a:ext cx="8229600" cy="5105400"/>
          </a:xfrm>
        </p:spPr>
        <p:txBody>
          <a:bodyPr>
            <a:normAutofit/>
          </a:bodyPr>
          <a:lstStyle/>
          <a:p>
            <a:pPr marL="0" indent="0" algn="just">
              <a:buNone/>
            </a:pPr>
            <a:r>
              <a:rPr lang="en-US" sz="2000" dirty="0"/>
              <a:t>Frameworks are large bodies (usually many classes) of prewritten code to which you add your own code to solve a problem in a specific domain. </a:t>
            </a:r>
          </a:p>
          <a:p>
            <a:pPr marL="0" indent="0" algn="just">
              <a:buNone/>
            </a:pPr>
            <a:r>
              <a:rPr lang="en-US" sz="2000" dirty="0"/>
              <a:t>A framework uses your code because it is usually the framework that drives the control flow. Developers make use of a framework by calling its methods, by inheriting, or supplying "callbacks“.</a:t>
            </a:r>
          </a:p>
          <a:p>
            <a:pPr marL="0" indent="0" algn="just">
              <a:buNone/>
            </a:pPr>
            <a:r>
              <a:rPr lang="en-US" sz="2000" b="1" dirty="0"/>
              <a:t>Generally Framework is provided as jar file(s)</a:t>
            </a:r>
          </a:p>
          <a:p>
            <a:pPr marL="0" indent="0" algn="just">
              <a:buNone/>
            </a:pPr>
            <a:endParaRPr lang="en-US" sz="2000" b="1" dirty="0"/>
          </a:p>
          <a:p>
            <a:pPr marL="0" indent="0" algn="just">
              <a:buNone/>
            </a:pPr>
            <a:r>
              <a:rPr lang="en-US" sz="2000" dirty="0"/>
              <a:t>For </a:t>
            </a:r>
            <a:r>
              <a:rPr lang="en-US" sz="2000" dirty="0" err="1"/>
              <a:t>eg</a:t>
            </a:r>
            <a:r>
              <a:rPr lang="en-US" sz="2000" dirty="0"/>
              <a:t>: </a:t>
            </a:r>
          </a:p>
          <a:p>
            <a:pPr algn="just"/>
            <a:r>
              <a:rPr lang="en-US" sz="2000" dirty="0"/>
              <a:t>GUI Framework – Swing and AWT(part of JDK)</a:t>
            </a:r>
          </a:p>
          <a:p>
            <a:pPr algn="just"/>
            <a:r>
              <a:rPr lang="en-US" sz="2000" dirty="0"/>
              <a:t>Other third party Java Frameworks</a:t>
            </a:r>
          </a:p>
          <a:p>
            <a:pPr algn="just"/>
            <a:r>
              <a:rPr lang="en-US" sz="2000" dirty="0"/>
              <a:t>Hibernate – ORM (object relational mapping) Framework or Object persistence Framework</a:t>
            </a:r>
          </a:p>
          <a:p>
            <a:pPr algn="just"/>
            <a:r>
              <a:rPr lang="en-US" sz="2000" dirty="0"/>
              <a:t>Spring – General purpose Framework</a:t>
            </a:r>
          </a:p>
          <a:p>
            <a:pPr algn="just"/>
            <a:r>
              <a:rPr lang="en-US" sz="2000" dirty="0"/>
              <a:t>Struts – MVC Framework</a:t>
            </a:r>
          </a:p>
        </p:txBody>
      </p:sp>
    </p:spTree>
    <p:extLst>
      <p:ext uri="{BB962C8B-B14F-4D97-AF65-F5344CB8AC3E}">
        <p14:creationId xmlns:p14="http://schemas.microsoft.com/office/powerpoint/2010/main" val="210580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6E9A87-AD8E-44F6-89F8-BDD4310A53EB}"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latin typeface="Times New Roman" panose="02020603050405020304" pitchFamily="18" charset="0"/>
              <a:cs typeface="Times New Roman" panose="02020603050405020304" pitchFamily="18" charset="0"/>
            </a:endParaRPr>
          </a:p>
          <a:p>
            <a:pPr algn="ctr">
              <a:spcBef>
                <a:spcPct val="0"/>
              </a:spcBef>
              <a:defRPr/>
            </a:pPr>
            <a:r>
              <a:rPr lang="en-IN" sz="2400" b="1" dirty="0"/>
              <a:t>Web Framework</a:t>
            </a:r>
            <a:endParaRPr lang="en-US" sz="2400" b="1" dirty="0">
              <a:solidFill>
                <a:schemeClr val="tx1"/>
              </a:solidFill>
              <a:latin typeface="Times New Roman" panose="02020603050405020304" pitchFamily="18" charset="0"/>
              <a:cs typeface="Times New Roman" panose="02020603050405020304" pitchFamily="18" charset="0"/>
            </a:endParaRPr>
          </a:p>
          <a:p>
            <a:pPr algn="ctr">
              <a:spcBef>
                <a:spcPct val="0"/>
              </a:spcBef>
              <a:defRPr/>
            </a:pPr>
            <a:endParaRPr lang="en-US"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D0832509-314E-46F5-AB30-C1A0398FA10B}"/>
              </a:ext>
            </a:extLst>
          </p:cNvPr>
          <p:cNvSpPr>
            <a:spLocks noGrp="1"/>
          </p:cNvSpPr>
          <p:nvPr>
            <p:ph idx="1"/>
          </p:nvPr>
        </p:nvSpPr>
        <p:spPr>
          <a:xfrm>
            <a:off x="381000" y="990600"/>
            <a:ext cx="8229600" cy="5105400"/>
          </a:xfrm>
        </p:spPr>
        <p:txBody>
          <a:bodyPr>
            <a:normAutofit/>
          </a:bodyPr>
          <a:lstStyle/>
          <a:p>
            <a:pPr marL="0" indent="0" algn="just">
              <a:buNone/>
            </a:pPr>
            <a:r>
              <a:rPr lang="en-US" sz="2400" dirty="0"/>
              <a:t>A web framework is a software framework designed to simplify your web development life. </a:t>
            </a:r>
          </a:p>
          <a:p>
            <a:pPr marL="0" indent="0" algn="just">
              <a:buNone/>
            </a:pPr>
            <a:r>
              <a:rPr lang="en-US" sz="2400" dirty="0"/>
              <a:t>• Frameworks exist to save you from having to re-invent the wheel and help alleviate some of the overhead when building a new site. </a:t>
            </a:r>
          </a:p>
          <a:p>
            <a:pPr marL="0" indent="0" algn="just">
              <a:buNone/>
            </a:pPr>
            <a:r>
              <a:rPr lang="en-US" sz="2400" dirty="0"/>
              <a:t>• Sessions and cookies </a:t>
            </a:r>
          </a:p>
          <a:p>
            <a:pPr marL="0" indent="0" algn="just">
              <a:buNone/>
            </a:pPr>
            <a:r>
              <a:rPr lang="en-US" sz="2400" dirty="0"/>
              <a:t>• Rest </a:t>
            </a:r>
          </a:p>
          <a:p>
            <a:pPr marL="0" indent="0" algn="just">
              <a:buNone/>
            </a:pPr>
            <a:r>
              <a:rPr lang="en-US" sz="2400" dirty="0"/>
              <a:t>• Database</a:t>
            </a:r>
          </a:p>
          <a:p>
            <a:pPr marL="0" indent="0" algn="just">
              <a:buNone/>
            </a:pPr>
            <a:r>
              <a:rPr lang="en-US" sz="2400" dirty="0"/>
              <a:t> • Template engines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8500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objective of the topic is </a:t>
            </a:r>
          </a:p>
          <a:p>
            <a:r>
              <a:rPr lang="en-US" sz="2400" dirty="0">
                <a:latin typeface="Times New Roman" panose="02020603050405020304" pitchFamily="18" charset="0"/>
                <a:cs typeface="Times New Roman" panose="02020603050405020304" pitchFamily="18" charset="0"/>
              </a:rPr>
              <a:t>To provide an understanding of why we need the Spring Framework.</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6109043-F5F6-4B17-8479-59230D2EA17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latin typeface="Times New Roman" panose="02020603050405020304" pitchFamily="18" charset="0"/>
              <a:cs typeface="Times New Roman" panose="02020603050405020304" pitchFamily="18" charset="0"/>
            </a:endParaRPr>
          </a:p>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461302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913"/>
            <a:ext cx="8305800" cy="5029200"/>
          </a:xfrm>
        </p:spPr>
        <p:txBody>
          <a:bodyPr>
            <a:normAutofit/>
          </a:bodyPr>
          <a:lstStyle/>
          <a:p>
            <a:pPr algn="just"/>
            <a:r>
              <a:rPr lang="en-US" sz="2400" b="1" dirty="0">
                <a:latin typeface="Times New Roman" panose="02020603050405020304" pitchFamily="18" charset="0"/>
                <a:cs typeface="Times New Roman" panose="02020603050405020304" pitchFamily="18" charset="0"/>
              </a:rPr>
              <a:t>Enterprise apps have complex requirements, including</a:t>
            </a:r>
          </a:p>
          <a:p>
            <a:pPr algn="just">
              <a:buFontTx/>
              <a:buChar char="-"/>
            </a:pPr>
            <a:r>
              <a:rPr lang="en-US" sz="2800" dirty="0">
                <a:latin typeface="Times New Roman" panose="02020603050405020304" pitchFamily="18" charset="0"/>
                <a:cs typeface="Times New Roman" panose="02020603050405020304" pitchFamily="18" charset="0"/>
              </a:rPr>
              <a:t>Many application types and dependencies</a:t>
            </a:r>
          </a:p>
          <a:p>
            <a:pPr algn="just">
              <a:buFontTx/>
              <a:buChar char="-"/>
            </a:pPr>
            <a:r>
              <a:rPr lang="en-US" sz="2800" dirty="0">
                <a:latin typeface="Times New Roman" panose="02020603050405020304" pitchFamily="18" charset="0"/>
                <a:cs typeface="Times New Roman" panose="02020603050405020304" pitchFamily="18" charset="0"/>
              </a:rPr>
              <a:t>Persistent data and transactions</a:t>
            </a:r>
          </a:p>
          <a:p>
            <a:pPr algn="just">
              <a:buFontTx/>
              <a:buChar char="-"/>
            </a:pPr>
            <a:r>
              <a:rPr lang="en-US" sz="2800" dirty="0">
                <a:latin typeface="Times New Roman" panose="02020603050405020304" pitchFamily="18" charset="0"/>
                <a:cs typeface="Times New Roman" panose="02020603050405020304" pitchFamily="18" charset="0"/>
              </a:rPr>
              <a:t>Remote clients (REST, </a:t>
            </a:r>
            <a:r>
              <a:rPr lang="en-US" sz="2800" dirty="0" err="1">
                <a:latin typeface="Times New Roman" panose="02020603050405020304" pitchFamily="18" charset="0"/>
                <a:cs typeface="Times New Roman" panose="02020603050405020304" pitchFamily="18" charset="0"/>
              </a:rPr>
              <a:t>WebService</a:t>
            </a:r>
            <a:r>
              <a:rPr lang="en-US" sz="2800" dirty="0">
                <a:latin typeface="Times New Roman" panose="02020603050405020304" pitchFamily="18" charset="0"/>
                <a:cs typeface="Times New Roman" panose="02020603050405020304" pitchFamily="18" charset="0"/>
              </a:rPr>
              <a:t>, others)</a:t>
            </a: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4B79FAD-0627-45DD-BF62-49EAA6F42F8C}"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408522" y="786"/>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effectLst/>
                <a:latin typeface="Times New Roman" panose="02020603050405020304" pitchFamily="18" charset="0"/>
                <a:ea typeface="Calibri" panose="020F0502020204030204" pitchFamily="34" charset="0"/>
              </a:rPr>
              <a:t>Need of Spring Framework</a:t>
            </a:r>
            <a:endParaRPr lang="en-US" sz="2400" b="1" dirty="0"/>
          </a:p>
        </p:txBody>
      </p:sp>
    </p:spTree>
    <p:extLst>
      <p:ext uri="{BB962C8B-B14F-4D97-AF65-F5344CB8AC3E}">
        <p14:creationId xmlns:p14="http://schemas.microsoft.com/office/powerpoint/2010/main" val="3015023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objective of the topic is </a:t>
            </a:r>
          </a:p>
          <a:p>
            <a:r>
              <a:rPr lang="en-US" sz="2400" dirty="0">
                <a:latin typeface="Times New Roman" panose="02020603050405020304" pitchFamily="18" charset="0"/>
                <a:cs typeface="Times New Roman" panose="02020603050405020304" pitchFamily="18" charset="0"/>
              </a:rPr>
              <a:t>To understand the Spring advantages over other framework</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6109043-F5F6-4B17-8479-59230D2EA17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31950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19862B-6C39-40EA-A24F-671C776C7B5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40778"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323232"/>
                </a:solidFill>
                <a:effectLst/>
                <a:latin typeface="Times New Roman" panose="02020603050405020304" pitchFamily="18" charset="0"/>
                <a:cs typeface="Times New Roman" panose="02020603050405020304" pitchFamily="18" charset="0"/>
              </a:rPr>
              <a:t>Spring: An Introduction</a:t>
            </a:r>
          </a:p>
        </p:txBody>
      </p:sp>
      <p:sp>
        <p:nvSpPr>
          <p:cNvPr id="3" name="Content Placeholder 2">
            <a:extLst>
              <a:ext uri="{FF2B5EF4-FFF2-40B4-BE49-F238E27FC236}">
                <a16:creationId xmlns:a16="http://schemas.microsoft.com/office/drawing/2014/main" id="{8A4F3A05-8CEF-B080-0C59-C1F7B65C80F8}"/>
              </a:ext>
            </a:extLst>
          </p:cNvPr>
          <p:cNvSpPr>
            <a:spLocks noGrp="1"/>
          </p:cNvSpPr>
          <p:nvPr>
            <p:ph idx="1"/>
          </p:nvPr>
        </p:nvSpPr>
        <p:spPr>
          <a:xfrm>
            <a:off x="457200" y="1372393"/>
            <a:ext cx="8229600" cy="4525963"/>
          </a:xfrm>
        </p:spPr>
        <p:txBody>
          <a:bodyPr>
            <a:normAutofit/>
          </a:bodyPr>
          <a:lstStyle/>
          <a:p>
            <a:pPr algn="just"/>
            <a:r>
              <a:rPr lang="en-US" sz="2000" b="0" i="0" u="none" strike="noStrike" baseline="0" dirty="0">
                <a:latin typeface="Times New Roman" panose="02020603050405020304" pitchFamily="18" charset="0"/>
              </a:rPr>
              <a:t>The Spring Framework is a lightweight solution and a potential one-stop-shop for building your enterprise-ready applications. </a:t>
            </a:r>
          </a:p>
          <a:p>
            <a:pPr algn="just"/>
            <a:r>
              <a:rPr lang="en-US" sz="2000" b="0" i="0" u="none" strike="noStrike" baseline="0" dirty="0">
                <a:latin typeface="Times New Roman" panose="02020603050405020304" pitchFamily="18" charset="0"/>
              </a:rPr>
              <a:t>However, Spring is modular, allowing you to use only those parts that you need, without having to bring in the rest</a:t>
            </a:r>
          </a:p>
          <a:p>
            <a:pPr algn="just"/>
            <a:r>
              <a:rPr lang="en-IN" sz="2000" b="0" i="0" u="none" strike="noStrike" baseline="0" dirty="0">
                <a:latin typeface="Times New Roman" panose="02020603050405020304" pitchFamily="18" charset="0"/>
              </a:rPr>
              <a:t>The Spring Framework </a:t>
            </a:r>
            <a:r>
              <a:rPr lang="en-US" sz="2000" b="0" i="0" u="none" strike="noStrike" baseline="0" dirty="0">
                <a:latin typeface="Times New Roman" panose="02020603050405020304" pitchFamily="18" charset="0"/>
              </a:rPr>
              <a:t>supports declarative transaction management, remote access to your logic through </a:t>
            </a:r>
            <a:r>
              <a:rPr lang="en-IN" sz="2000" b="0" i="0" u="none" strike="noStrike" baseline="0" dirty="0">
                <a:solidFill>
                  <a:srgbClr val="000000"/>
                </a:solidFill>
                <a:latin typeface="Times New Roman" panose="02020603050405020304" pitchFamily="18" charset="0"/>
              </a:rPr>
              <a:t>RMI or web services, </a:t>
            </a:r>
            <a:r>
              <a:rPr lang="en-US" sz="2000" b="0" i="0" u="none" strike="noStrike" baseline="0" dirty="0">
                <a:solidFill>
                  <a:srgbClr val="000000"/>
                </a:solidFill>
                <a:latin typeface="Times New Roman" panose="02020603050405020304" pitchFamily="18" charset="0"/>
              </a:rPr>
              <a:t>and various options for persisting your data. </a:t>
            </a:r>
          </a:p>
          <a:p>
            <a:pPr algn="just"/>
            <a:r>
              <a:rPr lang="en-US" sz="2000" b="0" i="0" u="none" strike="noStrike" baseline="0" dirty="0">
                <a:solidFill>
                  <a:srgbClr val="000000"/>
                </a:solidFill>
                <a:latin typeface="Times New Roman" panose="02020603050405020304" pitchFamily="18" charset="0"/>
              </a:rPr>
              <a:t>It offers a </a:t>
            </a:r>
            <a:r>
              <a:rPr lang="en-US" sz="2000" dirty="0">
                <a:solidFill>
                  <a:srgbClr val="000000"/>
                </a:solidFill>
                <a:latin typeface="Times New Roman" panose="02020603050405020304" pitchFamily="18" charset="0"/>
              </a:rPr>
              <a:t>full-featured MVC framework, and enables you to integrate AOP transparently into your software.</a:t>
            </a:r>
          </a:p>
          <a:p>
            <a:pPr algn="l"/>
            <a:r>
              <a:rPr lang="en-US" sz="2000" dirty="0">
                <a:solidFill>
                  <a:srgbClr val="000000"/>
                </a:solidFill>
                <a:latin typeface="Times New Roman" panose="02020603050405020304" pitchFamily="18" charset="0"/>
              </a:rPr>
              <a:t>Spring is designed to be non-intrusive, meaning that your domain logic code generally has no dependencies on the framework itself.</a:t>
            </a:r>
          </a:p>
          <a:p>
            <a:pPr algn="l"/>
            <a:endParaRPr lang="en-IN" dirty="0"/>
          </a:p>
        </p:txBody>
      </p:sp>
    </p:spTree>
    <p:extLst>
      <p:ext uri="{BB962C8B-B14F-4D97-AF65-F5344CB8AC3E}">
        <p14:creationId xmlns:p14="http://schemas.microsoft.com/office/powerpoint/2010/main" val="2660528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19862B-6C39-40EA-A24F-671C776C7B5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40778"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323232"/>
                </a:solidFill>
                <a:effectLst/>
                <a:latin typeface="Times New Roman" panose="02020603050405020304" pitchFamily="18" charset="0"/>
                <a:cs typeface="Times New Roman" panose="02020603050405020304" pitchFamily="18" charset="0"/>
              </a:rPr>
              <a:t>Spring: Advantages</a:t>
            </a:r>
          </a:p>
        </p:txBody>
      </p:sp>
      <p:sp>
        <p:nvSpPr>
          <p:cNvPr id="3" name="Content Placeholder 2">
            <a:extLst>
              <a:ext uri="{FF2B5EF4-FFF2-40B4-BE49-F238E27FC236}">
                <a16:creationId xmlns:a16="http://schemas.microsoft.com/office/drawing/2014/main" id="{8A4F3A05-8CEF-B080-0C59-C1F7B65C80F8}"/>
              </a:ext>
            </a:extLst>
          </p:cNvPr>
          <p:cNvSpPr>
            <a:spLocks noGrp="1"/>
          </p:cNvSpPr>
          <p:nvPr>
            <p:ph idx="1"/>
          </p:nvPr>
        </p:nvSpPr>
        <p:spPr>
          <a:xfrm>
            <a:off x="457200" y="1372393"/>
            <a:ext cx="8229600" cy="4525963"/>
          </a:xfrm>
        </p:spPr>
        <p:txBody>
          <a:bodyPr>
            <a:normAutofit/>
          </a:bodyPr>
          <a:lstStyle/>
          <a:p>
            <a:pPr algn="l"/>
            <a:r>
              <a:rPr lang="en-US" sz="2800" dirty="0"/>
              <a:t>Lead by pivotal </a:t>
            </a:r>
          </a:p>
          <a:p>
            <a:pPr marL="0" indent="0" algn="l">
              <a:buNone/>
            </a:pPr>
            <a:r>
              <a:rPr lang="en-US" sz="2800" dirty="0"/>
              <a:t>• Open source application </a:t>
            </a:r>
          </a:p>
          <a:p>
            <a:pPr marL="0" indent="0" algn="l">
              <a:buNone/>
            </a:pPr>
            <a:r>
              <a:rPr lang="en-US" sz="2800" dirty="0"/>
              <a:t>• Plugins and support for most web technologies</a:t>
            </a:r>
          </a:p>
          <a:p>
            <a:pPr marL="0" indent="0" algn="l">
              <a:buNone/>
            </a:pPr>
            <a:r>
              <a:rPr lang="en-US" sz="2800" dirty="0"/>
              <a:t> • Loads of utility API-s</a:t>
            </a:r>
            <a:endParaRPr lang="en-IN" sz="2800" dirty="0"/>
          </a:p>
        </p:txBody>
      </p:sp>
    </p:spTree>
    <p:extLst>
      <p:ext uri="{BB962C8B-B14F-4D97-AF65-F5344CB8AC3E}">
        <p14:creationId xmlns:p14="http://schemas.microsoft.com/office/powerpoint/2010/main" val="4156119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19862B-6C39-40EA-A24F-671C776C7B5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40778"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323232"/>
                </a:solidFill>
                <a:effectLst/>
                <a:latin typeface="Times New Roman" panose="02020603050405020304" pitchFamily="18" charset="0"/>
                <a:cs typeface="Times New Roman" panose="02020603050405020304" pitchFamily="18" charset="0"/>
              </a:rPr>
              <a:t>Spring: Advantages</a:t>
            </a:r>
          </a:p>
        </p:txBody>
      </p:sp>
      <p:sp>
        <p:nvSpPr>
          <p:cNvPr id="3" name="Content Placeholder 2">
            <a:extLst>
              <a:ext uri="{FF2B5EF4-FFF2-40B4-BE49-F238E27FC236}">
                <a16:creationId xmlns:a16="http://schemas.microsoft.com/office/drawing/2014/main" id="{8A4F3A05-8CEF-B080-0C59-C1F7B65C80F8}"/>
              </a:ext>
            </a:extLst>
          </p:cNvPr>
          <p:cNvSpPr>
            <a:spLocks noGrp="1"/>
          </p:cNvSpPr>
          <p:nvPr>
            <p:ph idx="1"/>
          </p:nvPr>
        </p:nvSpPr>
        <p:spPr>
          <a:xfrm>
            <a:off x="437147" y="950495"/>
            <a:ext cx="8229600" cy="5770980"/>
          </a:xfrm>
        </p:spPr>
        <p:txBody>
          <a:bodyPr>
            <a:normAutofit/>
          </a:bodyPr>
          <a:lstStyle/>
          <a:p>
            <a:pPr algn="just"/>
            <a:r>
              <a:rPr lang="en-US" sz="2400" dirty="0">
                <a:latin typeface="Times New Roman" panose="02020603050405020304" pitchFamily="18" charset="0"/>
              </a:rPr>
              <a:t>Free </a:t>
            </a:r>
          </a:p>
          <a:p>
            <a:pPr algn="just"/>
            <a:r>
              <a:rPr lang="en-US" sz="2400" dirty="0">
                <a:latin typeface="Times New Roman" panose="02020603050405020304" pitchFamily="18" charset="0"/>
              </a:rPr>
              <a:t>• Easy to use </a:t>
            </a:r>
          </a:p>
          <a:p>
            <a:pPr algn="just"/>
            <a:r>
              <a:rPr lang="en-US" sz="2400" dirty="0">
                <a:latin typeface="Times New Roman" panose="02020603050405020304" pitchFamily="18" charset="0"/>
              </a:rPr>
              <a:t>• No XML anymore </a:t>
            </a:r>
          </a:p>
          <a:p>
            <a:pPr algn="just"/>
            <a:r>
              <a:rPr lang="en-US" sz="2400" dirty="0">
                <a:latin typeface="Times New Roman" panose="02020603050405020304" pitchFamily="18" charset="0"/>
              </a:rPr>
              <a:t>• Extremely popular </a:t>
            </a:r>
          </a:p>
          <a:p>
            <a:pPr algn="just"/>
            <a:r>
              <a:rPr lang="en-US" sz="2400" dirty="0">
                <a:latin typeface="Times New Roman" panose="02020603050405020304" pitchFamily="18" charset="0"/>
              </a:rPr>
              <a:t>• Java, Groovy and Kotlin support </a:t>
            </a:r>
          </a:p>
          <a:p>
            <a:pPr algn="just"/>
            <a:r>
              <a:rPr lang="en-US" sz="2400" dirty="0">
                <a:latin typeface="Times New Roman" panose="02020603050405020304" pitchFamily="18" charset="0"/>
              </a:rPr>
              <a:t>• Good for cloud and microservic</a:t>
            </a:r>
            <a:r>
              <a:rPr lang="en-US" sz="1800" dirty="0">
                <a:latin typeface="Times New Roman" panose="02020603050405020304" pitchFamily="18" charset="0"/>
              </a:rPr>
              <a:t>es</a:t>
            </a:r>
            <a:endParaRPr lang="en-IN" sz="1800" dirty="0">
              <a:latin typeface="Times New Roman" panose="02020603050405020304" pitchFamily="18" charset="0"/>
            </a:endParaRPr>
          </a:p>
        </p:txBody>
      </p:sp>
    </p:spTree>
    <p:extLst>
      <p:ext uri="{BB962C8B-B14F-4D97-AF65-F5344CB8AC3E}">
        <p14:creationId xmlns:p14="http://schemas.microsoft.com/office/powerpoint/2010/main" val="1120149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A7C6F0-0A90-4787-8E9C-13BEF32CA019}"/>
              </a:ext>
            </a:extLst>
          </p:cNvPr>
          <p:cNvSpPr>
            <a:spLocks noGrp="1"/>
          </p:cNvSpPr>
          <p:nvPr>
            <p:ph type="dt" sz="half" idx="10"/>
          </p:nvPr>
        </p:nvSpPr>
        <p:spPr/>
        <p:txBody>
          <a:bodyPr/>
          <a:lstStyle/>
          <a:p>
            <a:fld id="{04B19ADC-F35B-4B06-9CC6-3B5A22DB5943}" type="datetime1">
              <a:rPr lang="en-US" smtClean="0"/>
              <a:t>1/5/2024</a:t>
            </a:fld>
            <a:endParaRPr lang="en-US"/>
          </a:p>
        </p:txBody>
      </p:sp>
      <p:sp>
        <p:nvSpPr>
          <p:cNvPr id="4" name="Footer Placeholder 3">
            <a:extLst>
              <a:ext uri="{FF2B5EF4-FFF2-40B4-BE49-F238E27FC236}">
                <a16:creationId xmlns:a16="http://schemas.microsoft.com/office/drawing/2014/main" id="{7B7C3449-471B-429C-BD1C-9FF1A56255A4}"/>
              </a:ext>
            </a:extLst>
          </p:cNvPr>
          <p:cNvSpPr>
            <a:spLocks noGrp="1"/>
          </p:cNvSpPr>
          <p:nvPr>
            <p:ph type="ftr" sz="quarter" idx="11"/>
          </p:nvPr>
        </p:nvSpPr>
        <p:spPr>
          <a:xfrm>
            <a:off x="3124200" y="6356350"/>
            <a:ext cx="3124200" cy="365125"/>
          </a:xfrm>
        </p:spPr>
        <p:txBody>
          <a:bodyPr/>
          <a:lstStyle/>
          <a:p>
            <a:r>
              <a:rPr lang="en-US" dirty="0"/>
              <a:t>Mr. ANKUR CHAUDHARY     ADVANCED JAVA PROGRAMMING                   Unit-3                       </a:t>
            </a:r>
          </a:p>
        </p:txBody>
      </p:sp>
      <p:sp>
        <p:nvSpPr>
          <p:cNvPr id="5" name="Slide Number Placeholder 4">
            <a:extLst>
              <a:ext uri="{FF2B5EF4-FFF2-40B4-BE49-F238E27FC236}">
                <a16:creationId xmlns:a16="http://schemas.microsoft.com/office/drawing/2014/main" id="{84DDF651-E0E8-474E-B01E-D65BF1529162}"/>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9" name="Title 1">
            <a:extLst>
              <a:ext uri="{FF2B5EF4-FFF2-40B4-BE49-F238E27FC236}">
                <a16:creationId xmlns:a16="http://schemas.microsoft.com/office/drawing/2014/main" id="{9747EF39-7C4B-4EF4-BC7B-4908859053E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90000"/>
              </a:lnSpc>
              <a:spcAft>
                <a:spcPts val="450"/>
              </a:spcAft>
              <a:defRPr/>
            </a:pPr>
            <a:r>
              <a:rPr lang="en-IN" sz="2400" b="1" i="0" u="none" strike="noStrike" dirty="0">
                <a:solidFill>
                  <a:srgbClr val="000000"/>
                </a:solidFill>
                <a:effectLst/>
                <a:latin typeface="Times New Roman" panose="02020603050405020304" pitchFamily="18" charset="0"/>
                <a:cs typeface="Times New Roman" panose="02020603050405020304" pitchFamily="18" charset="0"/>
              </a:rPr>
              <a:t>Evaluation Scheme</a:t>
            </a:r>
            <a:r>
              <a:rPr lang="en-IN" sz="24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163CB6DB-996D-9F3E-646A-6A0D2F9EC3EE}"/>
              </a:ext>
            </a:extLst>
          </p:cNvPr>
          <p:cNvGraphicFramePr>
            <a:graphicFrameLocks noGrp="1"/>
          </p:cNvGraphicFramePr>
          <p:nvPr>
            <p:extLst>
              <p:ext uri="{D42A27DB-BD31-4B8C-83A1-F6EECF244321}">
                <p14:modId xmlns:p14="http://schemas.microsoft.com/office/powerpoint/2010/main" val="2576228226"/>
              </p:ext>
            </p:extLst>
          </p:nvPr>
        </p:nvGraphicFramePr>
        <p:xfrm>
          <a:off x="304800" y="1006767"/>
          <a:ext cx="8534401" cy="5334501"/>
        </p:xfrm>
        <a:graphic>
          <a:graphicData uri="http://schemas.openxmlformats.org/drawingml/2006/table">
            <a:tbl>
              <a:tblPr firstRow="1" firstCol="1" bandRow="1"/>
              <a:tblGrid>
                <a:gridCol w="481339">
                  <a:extLst>
                    <a:ext uri="{9D8B030D-6E8A-4147-A177-3AD203B41FA5}">
                      <a16:colId xmlns:a16="http://schemas.microsoft.com/office/drawing/2014/main" val="3725381862"/>
                    </a:ext>
                  </a:extLst>
                </a:gridCol>
                <a:gridCol w="1042661">
                  <a:extLst>
                    <a:ext uri="{9D8B030D-6E8A-4147-A177-3AD203B41FA5}">
                      <a16:colId xmlns:a16="http://schemas.microsoft.com/office/drawing/2014/main" val="998064497"/>
                    </a:ext>
                  </a:extLst>
                </a:gridCol>
                <a:gridCol w="1399884">
                  <a:extLst>
                    <a:ext uri="{9D8B030D-6E8A-4147-A177-3AD203B41FA5}">
                      <a16:colId xmlns:a16="http://schemas.microsoft.com/office/drawing/2014/main" val="3649751235"/>
                    </a:ext>
                  </a:extLst>
                </a:gridCol>
                <a:gridCol w="308945">
                  <a:extLst>
                    <a:ext uri="{9D8B030D-6E8A-4147-A177-3AD203B41FA5}">
                      <a16:colId xmlns:a16="http://schemas.microsoft.com/office/drawing/2014/main" val="502851263"/>
                    </a:ext>
                  </a:extLst>
                </a:gridCol>
                <a:gridCol w="312359">
                  <a:extLst>
                    <a:ext uri="{9D8B030D-6E8A-4147-A177-3AD203B41FA5}">
                      <a16:colId xmlns:a16="http://schemas.microsoft.com/office/drawing/2014/main" val="4229363587"/>
                    </a:ext>
                  </a:extLst>
                </a:gridCol>
                <a:gridCol w="409652">
                  <a:extLst>
                    <a:ext uri="{9D8B030D-6E8A-4147-A177-3AD203B41FA5}">
                      <a16:colId xmlns:a16="http://schemas.microsoft.com/office/drawing/2014/main" val="2650764833"/>
                    </a:ext>
                  </a:extLst>
                </a:gridCol>
                <a:gridCol w="409652">
                  <a:extLst>
                    <a:ext uri="{9D8B030D-6E8A-4147-A177-3AD203B41FA5}">
                      <a16:colId xmlns:a16="http://schemas.microsoft.com/office/drawing/2014/main" val="3914514908"/>
                    </a:ext>
                  </a:extLst>
                </a:gridCol>
                <a:gridCol w="592286">
                  <a:extLst>
                    <a:ext uri="{9D8B030D-6E8A-4147-A177-3AD203B41FA5}">
                      <a16:colId xmlns:a16="http://schemas.microsoft.com/office/drawing/2014/main" val="2115778086"/>
                    </a:ext>
                  </a:extLst>
                </a:gridCol>
                <a:gridCol w="592286">
                  <a:extLst>
                    <a:ext uri="{9D8B030D-6E8A-4147-A177-3AD203B41FA5}">
                      <a16:colId xmlns:a16="http://schemas.microsoft.com/office/drawing/2014/main" val="1005349559"/>
                    </a:ext>
                  </a:extLst>
                </a:gridCol>
                <a:gridCol w="500117">
                  <a:extLst>
                    <a:ext uri="{9D8B030D-6E8A-4147-A177-3AD203B41FA5}">
                      <a16:colId xmlns:a16="http://schemas.microsoft.com/office/drawing/2014/main" val="4186663306"/>
                    </a:ext>
                  </a:extLst>
                </a:gridCol>
                <a:gridCol w="500117">
                  <a:extLst>
                    <a:ext uri="{9D8B030D-6E8A-4147-A177-3AD203B41FA5}">
                      <a16:colId xmlns:a16="http://schemas.microsoft.com/office/drawing/2014/main" val="136890579"/>
                    </a:ext>
                  </a:extLst>
                </a:gridCol>
                <a:gridCol w="407943">
                  <a:extLst>
                    <a:ext uri="{9D8B030D-6E8A-4147-A177-3AD203B41FA5}">
                      <a16:colId xmlns:a16="http://schemas.microsoft.com/office/drawing/2014/main" val="1936976345"/>
                    </a:ext>
                  </a:extLst>
                </a:gridCol>
                <a:gridCol w="611064">
                  <a:extLst>
                    <a:ext uri="{9D8B030D-6E8A-4147-A177-3AD203B41FA5}">
                      <a16:colId xmlns:a16="http://schemas.microsoft.com/office/drawing/2014/main" val="220793686"/>
                    </a:ext>
                  </a:extLst>
                </a:gridCol>
                <a:gridCol w="604237">
                  <a:extLst>
                    <a:ext uri="{9D8B030D-6E8A-4147-A177-3AD203B41FA5}">
                      <a16:colId xmlns:a16="http://schemas.microsoft.com/office/drawing/2014/main" val="1566226957"/>
                    </a:ext>
                  </a:extLst>
                </a:gridCol>
                <a:gridCol w="361859">
                  <a:extLst>
                    <a:ext uri="{9D8B030D-6E8A-4147-A177-3AD203B41FA5}">
                      <a16:colId xmlns:a16="http://schemas.microsoft.com/office/drawing/2014/main" val="2785105321"/>
                    </a:ext>
                  </a:extLst>
                </a:gridCol>
              </a:tblGrid>
              <a:tr h="459095">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Sl. No.</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Subject</a:t>
                      </a:r>
                      <a:endParaRPr lang="en-IN" sz="1000">
                        <a:effectLst/>
                        <a:latin typeface="Calibri" panose="020F0502020204030204" pitchFamily="34" charset="0"/>
                        <a:ea typeface="Calibri" panose="020F0502020204030204" pitchFamily="34" charset="0"/>
                        <a:cs typeface="Mangal" panose="02040503050203030202" pitchFamily="18" charset="0"/>
                      </a:endParaRPr>
                    </a:p>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Codes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Subject</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Periods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Evaluation Schemes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End</a:t>
                      </a:r>
                      <a:endParaRPr lang="en-IN" sz="1000">
                        <a:effectLst/>
                        <a:latin typeface="Calibri" panose="020F0502020204030204" pitchFamily="34" charset="0"/>
                        <a:ea typeface="Calibri" panose="020F0502020204030204" pitchFamily="34" charset="0"/>
                        <a:cs typeface="Mangal" panose="02040503050203030202" pitchFamily="18" charset="0"/>
                      </a:endParaRPr>
                    </a:p>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Semester</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Total</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Credit</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Category Type</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083409"/>
                  </a:ext>
                </a:extLst>
              </a:tr>
              <a:tr h="414118">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L</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CT</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TA</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TOTAL</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TE</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PE</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807295713"/>
                  </a:ext>
                </a:extLst>
              </a:tr>
              <a:tr h="342573">
                <a:tc>
                  <a:txBody>
                    <a:bodyPr/>
                    <a:lstStyle/>
                    <a:p>
                      <a:pPr algn="ctr">
                        <a:lnSpc>
                          <a:spcPct val="115000"/>
                        </a:lnSpc>
                        <a:spcAft>
                          <a:spcPts val="1000"/>
                        </a:spcAft>
                      </a:pPr>
                      <a:r>
                        <a:rPr lang="en-US" sz="10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a:t>
                      </a:r>
                      <a:endParaRPr lang="en-IN" sz="1000" b="1" dirty="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nSpc>
                          <a:spcPct val="115000"/>
                        </a:lnSpc>
                        <a:spcAft>
                          <a:spcPts val="1000"/>
                        </a:spcAft>
                      </a:pPr>
                      <a:r>
                        <a:rPr lang="en-IN" sz="1000" b="1" kern="1200" dirty="0">
                          <a:solidFill>
                            <a:srgbClr val="000000"/>
                          </a:solidFill>
                          <a:effectLst/>
                          <a:latin typeface="Times New Roman" panose="02020603050405020304" pitchFamily="18" charset="0"/>
                          <a:cs typeface="Mangal" panose="02040503050203030202" pitchFamily="18" charset="0"/>
                        </a:rPr>
                        <a:t>AMICSE0601</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r>
                        <a:rPr lang="en-IN" sz="1000" b="1" kern="1200" dirty="0">
                          <a:solidFill>
                            <a:srgbClr val="000000"/>
                          </a:solidFill>
                          <a:effectLst/>
                          <a:latin typeface="Times New Roman" panose="02020603050405020304" pitchFamily="18" charset="0"/>
                          <a:ea typeface="+mn-ea"/>
                          <a:cs typeface="Mangal" panose="02040503050203030202" pitchFamily="18" charset="0"/>
                        </a:rPr>
                        <a:t>Advanced Java</a:t>
                      </a:r>
                    </a:p>
                    <a:p>
                      <a:r>
                        <a:rPr lang="en-IN" sz="1000" b="1" kern="1200" dirty="0">
                          <a:solidFill>
                            <a:srgbClr val="000000"/>
                          </a:solidFill>
                          <a:effectLst/>
                          <a:latin typeface="Times New Roman" panose="02020603050405020304" pitchFamily="18" charset="0"/>
                          <a:ea typeface="+mn-ea"/>
                          <a:cs typeface="Mangal" panose="02040503050203030202" pitchFamily="18" charset="0"/>
                        </a:rPr>
                        <a:t>Programming</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50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100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150</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US" sz="1000" b="1"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Aft>
                          <a:spcPts val="1000"/>
                        </a:spcAft>
                      </a:pPr>
                      <a:r>
                        <a:rPr lang="en-IN" sz="1000" b="1"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PCC</a:t>
                      </a: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893006736"/>
                  </a:ext>
                </a:extLst>
              </a:tr>
              <a:tr h="342573">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IN" sz="1000" kern="1200" dirty="0">
                          <a:solidFill>
                            <a:srgbClr val="000000"/>
                          </a:solidFill>
                          <a:effectLst/>
                          <a:latin typeface="Times New Roman" panose="02020603050405020304" pitchFamily="18" charset="0"/>
                          <a:ea typeface="+mn-ea"/>
                          <a:cs typeface="Mangal" panose="02040503050203030202" pitchFamily="18" charset="0"/>
                        </a:rPr>
                        <a:t>AMICSE0602</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Computer Networks</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50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100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150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PCC</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446578637"/>
                  </a:ext>
                </a:extLst>
              </a:tr>
              <a:tr h="342573">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r>
                        <a:rPr lang="en-IN" sz="1000" kern="1200" dirty="0">
                          <a:solidFill>
                            <a:srgbClr val="000000"/>
                          </a:solidFill>
                          <a:effectLst/>
                          <a:latin typeface="Times New Roman" panose="02020603050405020304" pitchFamily="18" charset="0"/>
                          <a:ea typeface="+mn-ea"/>
                          <a:cs typeface="Mangal" panose="02040503050203030202" pitchFamily="18" charset="0"/>
                        </a:rPr>
                        <a:t>AMICSAI0602</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Artificial Intelligence</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30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50</a:t>
                      </a:r>
                      <a:endParaRPr lang="en-IN" sz="1000" kern="120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100</a:t>
                      </a:r>
                      <a:endParaRPr lang="en-IN" sz="1000" kern="120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150</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PCC</a:t>
                      </a:r>
                      <a:endParaRPr lang="en-IN" sz="1000" kern="1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3870476328"/>
                  </a:ext>
                </a:extLst>
              </a:tr>
              <a:tr h="342573">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Open Elective I</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3</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50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100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PCC</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3773533743"/>
                  </a:ext>
                </a:extLst>
              </a:tr>
              <a:tr h="342573">
                <a:tc>
                  <a:txBody>
                    <a:bodyPr/>
                    <a:lstStyle/>
                    <a:p>
                      <a:pPr algn="ctr">
                        <a:lnSpc>
                          <a:spcPct val="115000"/>
                        </a:lnSpc>
                        <a:spcAft>
                          <a:spcPts val="1000"/>
                        </a:spcAft>
                      </a:pPr>
                      <a:r>
                        <a:rPr lang="en-US" sz="10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5</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AMICSAI0611</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Cloud Storage Management</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100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ELC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9010842"/>
                  </a:ext>
                </a:extLst>
              </a:tr>
              <a:tr h="342573">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6</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AMICSAI0621</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Big Data</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100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3</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ELC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54074880"/>
                  </a:ext>
                </a:extLst>
              </a:tr>
              <a:tr h="342573">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7</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r>
                        <a:rPr lang="en-IN" sz="1000" kern="1200" dirty="0">
                          <a:solidFill>
                            <a:srgbClr val="000000"/>
                          </a:solidFill>
                          <a:effectLst/>
                          <a:latin typeface="Times New Roman" panose="02020603050405020304" pitchFamily="18" charset="0"/>
                          <a:ea typeface="+mn-ea"/>
                          <a:cs typeface="Mangal" panose="02040503050203030202" pitchFamily="18" charset="0"/>
                        </a:rPr>
                        <a:t>AMICSE0652</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Computer Networks Lab</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50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PCC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1140248811"/>
                  </a:ext>
                </a:extLst>
              </a:tr>
              <a:tr h="342573">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8</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AMICSE0651</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r>
                        <a:rPr lang="en-IN" sz="1000" kern="1200" dirty="0">
                          <a:solidFill>
                            <a:srgbClr val="000000"/>
                          </a:solidFill>
                          <a:effectLst/>
                          <a:latin typeface="Times New Roman" panose="02020603050405020304" pitchFamily="18" charset="0"/>
                          <a:ea typeface="+mn-ea"/>
                          <a:cs typeface="Mangal" panose="02040503050203030202" pitchFamily="18" charset="0"/>
                        </a:rPr>
                        <a:t>Advanced Java</a:t>
                      </a:r>
                    </a:p>
                    <a:p>
                      <a:r>
                        <a:rPr lang="en-IN" sz="1000" kern="1200" dirty="0">
                          <a:solidFill>
                            <a:srgbClr val="000000"/>
                          </a:solidFill>
                          <a:effectLst/>
                          <a:latin typeface="Times New Roman" panose="02020603050405020304" pitchFamily="18" charset="0"/>
                          <a:ea typeface="+mn-ea"/>
                          <a:cs typeface="Mangal" panose="02040503050203030202" pitchFamily="18" charset="0"/>
                        </a:rPr>
                        <a:t>Programming Lab</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50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PCC</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3105717184"/>
                  </a:ext>
                </a:extLst>
              </a:tr>
              <a:tr h="342573">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9</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AMICSAI0652</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nSpc>
                          <a:spcPct val="115000"/>
                        </a:lnSpc>
                        <a:spcAft>
                          <a:spcPts val="1000"/>
                        </a:spcAft>
                      </a:pPr>
                      <a:r>
                        <a:rPr lang="en-IN" sz="1000" kern="1200" dirty="0">
                          <a:solidFill>
                            <a:srgbClr val="000000"/>
                          </a:solidFill>
                          <a:effectLst/>
                          <a:latin typeface="Times New Roman" panose="02020603050405020304" pitchFamily="18" charset="0"/>
                          <a:ea typeface="+mn-ea"/>
                          <a:cs typeface="Mangal" panose="02040503050203030202" pitchFamily="18" charset="0"/>
                        </a:rPr>
                        <a:t>Artificial Intelligence Lab</a:t>
                      </a: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25</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25</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50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PCC</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669372132"/>
                  </a:ext>
                </a:extLst>
              </a:tr>
              <a:tr h="342573">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11</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r>
                        <a:rPr lang="en-IN" sz="1000" kern="1200" dirty="0">
                          <a:solidFill>
                            <a:srgbClr val="000000"/>
                          </a:solidFill>
                          <a:effectLst/>
                          <a:latin typeface="Times New Roman" panose="02020603050405020304" pitchFamily="18" charset="0"/>
                          <a:ea typeface="+mn-ea"/>
                          <a:cs typeface="Mangal" panose="02040503050203030202" pitchFamily="18" charset="0"/>
                        </a:rPr>
                        <a:t>AMICSE0659</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Mini Project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2</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50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50 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1</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PW</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0800166"/>
                  </a:ext>
                </a:extLst>
              </a:tr>
              <a:tr h="349989">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12</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en-IN" sz="1000" kern="1200" dirty="0">
                          <a:solidFill>
                            <a:srgbClr val="000000"/>
                          </a:solidFill>
                          <a:effectLst/>
                          <a:latin typeface="Times New Roman" panose="02020603050405020304" pitchFamily="18" charset="0"/>
                          <a:ea typeface="+mn-ea"/>
                          <a:cs typeface="Mangal" panose="02040503050203030202" pitchFamily="18" charset="0"/>
                        </a:rPr>
                        <a:t>ANC0602 /</a:t>
                      </a:r>
                    </a:p>
                    <a:p>
                      <a:r>
                        <a:rPr lang="en-IN" sz="1000" kern="1200" dirty="0">
                          <a:solidFill>
                            <a:srgbClr val="000000"/>
                          </a:solidFill>
                          <a:effectLst/>
                          <a:latin typeface="Times New Roman" panose="02020603050405020304" pitchFamily="18" charset="0"/>
                          <a:ea typeface="+mn-ea"/>
                          <a:cs typeface="Mangal" panose="02040503050203030202" pitchFamily="18" charset="0"/>
                        </a:rPr>
                        <a:t>ANC0601</a:t>
                      </a: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Constitution of India / Essence of Indian Traditional Knowledge</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0</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NC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011977709"/>
                  </a:ext>
                </a:extLst>
              </a:tr>
              <a:tr h="349989">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MOOCs (For B.Tech. Hons. Degree)</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MOOC</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55651348"/>
                  </a:ext>
                </a:extLst>
              </a:tr>
              <a:tr h="166509">
                <a:tc>
                  <a:txBody>
                    <a:bodyPr/>
                    <a:lstStyle/>
                    <a:p>
                      <a:pP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TOTAL</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 </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kern="1200">
                          <a:solidFill>
                            <a:srgbClr val="000000"/>
                          </a:solidFill>
                          <a:effectLst/>
                          <a:latin typeface="Times New Roman" panose="02020603050405020304" pitchFamily="18" charset="0"/>
                          <a:ea typeface="+mn-ea"/>
                          <a:cs typeface="Mangal" panose="02040503050203030202" pitchFamily="18" charset="0"/>
                        </a:rPr>
                        <a:t>1100</a:t>
                      </a:r>
                      <a:endParaRPr lang="en-IN" sz="1000" kern="120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24</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kern="1200" dirty="0">
                          <a:solidFill>
                            <a:srgbClr val="000000"/>
                          </a:solidFill>
                          <a:effectLst/>
                          <a:latin typeface="Times New Roman" panose="02020603050405020304" pitchFamily="18" charset="0"/>
                          <a:ea typeface="+mn-ea"/>
                          <a:cs typeface="Mangal" panose="02040503050203030202" pitchFamily="18" charset="0"/>
                        </a:rPr>
                        <a:t> </a:t>
                      </a:r>
                      <a:endParaRPr lang="en-IN" sz="1000" kern="1200" dirty="0">
                        <a:solidFill>
                          <a:srgbClr val="000000"/>
                        </a:solidFill>
                        <a:effectLst/>
                        <a:latin typeface="Times New Roman" panose="02020603050405020304" pitchFamily="18" charset="0"/>
                        <a:ea typeface="+mn-ea"/>
                        <a:cs typeface="Mangal" panose="02040503050203030202" pitchFamily="18" charset="0"/>
                      </a:endParaRPr>
                    </a:p>
                  </a:txBody>
                  <a:tcPr marL="50585" marR="50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8138726"/>
                  </a:ext>
                </a:extLst>
              </a:tr>
            </a:tbl>
          </a:graphicData>
        </a:graphic>
      </p:graphicFrame>
    </p:spTree>
    <p:extLst>
      <p:ext uri="{BB962C8B-B14F-4D97-AF65-F5344CB8AC3E}">
        <p14:creationId xmlns:p14="http://schemas.microsoft.com/office/powerpoint/2010/main" val="3069116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IN" sz="1800" dirty="0">
                <a:latin typeface="Times New Roman" panose="02020603050405020304" pitchFamily="18" charset="0"/>
                <a:cs typeface="Times New Roman" pitchFamily="18" charset="0"/>
              </a:rPr>
              <a:t>Spring is licensed under</a:t>
            </a:r>
          </a:p>
          <a:p>
            <a:pPr algn="l">
              <a:buFont typeface="Arial" panose="020B0604020202020204" pitchFamily="34" charset="0"/>
              <a:buChar char="•"/>
            </a:pPr>
            <a:r>
              <a:rPr lang="en-IN" sz="1100" b="0" i="0" dirty="0">
                <a:solidFill>
                  <a:srgbClr val="212529"/>
                </a:solidFill>
                <a:effectLst/>
                <a:latin typeface="Roboto" panose="02000000000000000000" pitchFamily="2" charset="0"/>
              </a:rPr>
              <a:t> </a:t>
            </a:r>
            <a:r>
              <a:rPr lang="en-IN" sz="1600" b="0" i="0" dirty="0">
                <a:solidFill>
                  <a:srgbClr val="212529"/>
                </a:solidFill>
                <a:effectLst/>
                <a:latin typeface="Roboto" panose="02000000000000000000" pitchFamily="2" charset="0"/>
              </a:rPr>
              <a:t>GNU</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a:t>
            </a:r>
            <a:r>
              <a:rPr lang="en-IN" sz="1600" b="1" i="0" dirty="0">
                <a:solidFill>
                  <a:srgbClr val="212529"/>
                </a:solidFill>
                <a:effectLst/>
                <a:latin typeface="Roboto" panose="02000000000000000000" pitchFamily="2" charset="0"/>
              </a:rPr>
              <a:t>Apache License 2.0</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GNU Lesser General Public License</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Open source</a:t>
            </a:r>
          </a:p>
          <a:p>
            <a:pPr marL="0" indent="0">
              <a:buNone/>
            </a:pPr>
            <a:endParaRPr lang="en-IN" sz="1800" dirty="0">
              <a:latin typeface="Times New Roman" panose="02020603050405020304" pitchFamily="18" charset="0"/>
              <a:cs typeface="Times New Roman" pitchFamily="18" charset="0"/>
            </a:endParaRPr>
          </a:p>
          <a:p>
            <a:pPr marL="0" indent="0" algn="l">
              <a:buNone/>
            </a:pPr>
            <a:r>
              <a:rPr lang="en-IN" sz="1800" dirty="0">
                <a:latin typeface="Times New Roman" panose="02020603050405020304" pitchFamily="18" charset="0"/>
                <a:cs typeface="Times New Roman" pitchFamily="18" charset="0"/>
              </a:rPr>
              <a:t>2. Spring is developed by</a:t>
            </a:r>
          </a:p>
          <a:p>
            <a:pPr algn="l">
              <a:buFont typeface="Arial" panose="020B0604020202020204" pitchFamily="34" charset="0"/>
              <a:buChar char="•"/>
            </a:pPr>
            <a:r>
              <a:rPr lang="en-IN" sz="1600" dirty="0">
                <a:solidFill>
                  <a:srgbClr val="212529"/>
                </a:solidFill>
                <a:latin typeface="Roboto" panose="02000000000000000000" pitchFamily="2" charset="0"/>
              </a:rPr>
              <a:t> Red Hat Software</a:t>
            </a:r>
          </a:p>
          <a:p>
            <a:pPr algn="l">
              <a:buFont typeface="Arial" panose="020B0604020202020204" pitchFamily="34" charset="0"/>
              <a:buChar char="•"/>
            </a:pPr>
            <a:r>
              <a:rPr lang="en-IN" sz="1600" dirty="0">
                <a:solidFill>
                  <a:srgbClr val="212529"/>
                </a:solidFill>
                <a:latin typeface="Roboto" panose="02000000000000000000" pitchFamily="2" charset="0"/>
              </a:rPr>
              <a:t> Daniel Fernández</a:t>
            </a:r>
          </a:p>
          <a:p>
            <a:pPr algn="l">
              <a:buFont typeface="Arial" panose="020B0604020202020204" pitchFamily="34" charset="0"/>
              <a:buChar char="•"/>
            </a:pPr>
            <a:r>
              <a:rPr lang="en-IN" sz="1600" dirty="0">
                <a:solidFill>
                  <a:srgbClr val="212529"/>
                </a:solidFill>
                <a:latin typeface="Roboto" panose="02000000000000000000" pitchFamily="2" charset="0"/>
              </a:rPr>
              <a:t> Apache</a:t>
            </a:r>
          </a:p>
          <a:p>
            <a:pPr algn="l">
              <a:buFont typeface="Arial" panose="020B0604020202020204" pitchFamily="34" charset="0"/>
              <a:buChar char="•"/>
            </a:pPr>
            <a:r>
              <a:rPr lang="en-IN" sz="1600" dirty="0">
                <a:solidFill>
                  <a:srgbClr val="212529"/>
                </a:solidFill>
                <a:latin typeface="Roboto" panose="02000000000000000000" pitchFamily="2" charset="0"/>
              </a:rPr>
              <a:t> </a:t>
            </a:r>
            <a:r>
              <a:rPr lang="en-IN" sz="1600" b="1" dirty="0">
                <a:solidFill>
                  <a:srgbClr val="212529"/>
                </a:solidFill>
                <a:latin typeface="Roboto" panose="02000000000000000000" pitchFamily="2" charset="0"/>
              </a:rPr>
              <a:t>Pivotal Software</a:t>
            </a:r>
          </a:p>
          <a:p>
            <a:pPr marL="0" indent="0">
              <a:buNone/>
            </a:pPr>
            <a:endParaRPr lang="en-IN" sz="1800" dirty="0">
              <a:latin typeface="Times New Roman" panose="02020603050405020304" pitchFamily="18" charset="0"/>
              <a:cs typeface="Times New Roman" pitchFamily="18" charset="0"/>
            </a:endParaRPr>
          </a:p>
          <a:p>
            <a:pPr marL="0" indent="0">
              <a:buNone/>
            </a:pPr>
            <a:r>
              <a:rPr lang="en-IN" sz="1800" dirty="0">
                <a:latin typeface="Times New Roman" panose="02020603050405020304" pitchFamily="18" charset="0"/>
                <a:cs typeface="Times New Roman" pitchFamily="18" charset="0"/>
              </a:rPr>
              <a:t>3. Who invented Spring? </a:t>
            </a:r>
            <a:r>
              <a:rPr lang="en-IN" sz="1100" b="1" i="0" dirty="0">
                <a:solidFill>
                  <a:srgbClr val="202124"/>
                </a:solidFill>
                <a:effectLst/>
                <a:latin typeface="arial" panose="020B0604020202020204" pitchFamily="34" charset="0"/>
              </a:rPr>
              <a:t>Rod Johnson</a:t>
            </a:r>
          </a:p>
          <a:p>
            <a:pPr marL="0" indent="0">
              <a:buNone/>
            </a:pPr>
            <a:endParaRPr lang="en-IN" sz="1100" b="1" dirty="0">
              <a:solidFill>
                <a:srgbClr val="202124"/>
              </a:solidFill>
              <a:latin typeface="arial" panose="020B0604020202020204" pitchFamily="34" charset="0"/>
              <a:cs typeface="Times New Roman" pitchFamily="18" charset="0"/>
            </a:endParaRPr>
          </a:p>
          <a:p>
            <a:pPr marL="0" indent="0">
              <a:buNone/>
            </a:pPr>
            <a:r>
              <a:rPr lang="en-IN" sz="1800" dirty="0">
                <a:latin typeface="Times New Roman" panose="02020603050405020304" pitchFamily="18" charset="0"/>
                <a:cs typeface="Times New Roman" pitchFamily="18" charset="0"/>
              </a:rPr>
              <a:t>4. Spring is what kind of component? (</a:t>
            </a:r>
            <a:r>
              <a:rPr lang="en-IN" sz="1800" b="1" dirty="0">
                <a:latin typeface="Times New Roman" panose="02020603050405020304" pitchFamily="18" charset="0"/>
                <a:cs typeface="Times New Roman" pitchFamily="18" charset="0"/>
              </a:rPr>
              <a:t>Lightweight</a:t>
            </a:r>
            <a:r>
              <a:rPr lang="en-IN" sz="1800" dirty="0">
                <a:latin typeface="Times New Roman" panose="02020603050405020304" pitchFamily="18" charset="0"/>
                <a:cs typeface="Times New Roman" pitchFamily="18" charset="0"/>
              </a:rPr>
              <a:t>/ Heavyweight)</a:t>
            </a:r>
          </a:p>
          <a:p>
            <a:pPr marL="0" indent="0">
              <a:buNone/>
            </a:pPr>
            <a:endParaRPr lang="en-IN" sz="1800"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1CDC8188-16F8-492B-8019-F9CBD0E058F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DAILY QUIZ 1</a:t>
            </a:r>
          </a:p>
          <a:p>
            <a:pPr lvl="0" algn="ctr">
              <a:spcBef>
                <a:spcPct val="0"/>
              </a:spcBef>
              <a:defRPr/>
            </a:pPr>
            <a:endParaRPr lang="en-US" dirty="0"/>
          </a:p>
        </p:txBody>
      </p:sp>
    </p:spTree>
    <p:extLst>
      <p:ext uri="{BB962C8B-B14F-4D97-AF65-F5344CB8AC3E}">
        <p14:creationId xmlns:p14="http://schemas.microsoft.com/office/powerpoint/2010/main" val="2856166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objective of the topic is </a:t>
            </a:r>
          </a:p>
          <a:p>
            <a:r>
              <a:rPr lang="en-US" sz="2400" dirty="0">
                <a:latin typeface="Times New Roman" panose="02020603050405020304" pitchFamily="18" charset="0"/>
                <a:cs typeface="Times New Roman" panose="02020603050405020304" pitchFamily="18" charset="0"/>
              </a:rPr>
              <a:t>To understand architecture of Spring and Spring Container</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6109043-F5F6-4B17-8479-59230D2EA17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432850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19862B-6C39-40EA-A24F-671C776C7B5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40778"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323232"/>
                </a:solidFill>
                <a:effectLst/>
                <a:latin typeface="Times New Roman" panose="02020603050405020304" pitchFamily="18" charset="0"/>
                <a:cs typeface="Times New Roman" panose="02020603050405020304" pitchFamily="18" charset="0"/>
              </a:rPr>
              <a:t>Spring Architecture</a:t>
            </a:r>
          </a:p>
        </p:txBody>
      </p:sp>
      <p:pic>
        <p:nvPicPr>
          <p:cNvPr id="8" name="Content Placeholder 7" descr="Graphical user interface, application&#10;&#10;Description automatically generated">
            <a:extLst>
              <a:ext uri="{FF2B5EF4-FFF2-40B4-BE49-F238E27FC236}">
                <a16:creationId xmlns:a16="http://schemas.microsoft.com/office/drawing/2014/main" id="{7A681E21-804E-EFCF-C75E-7D36746E8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066800"/>
            <a:ext cx="7086600" cy="4114800"/>
          </a:xfrm>
        </p:spPr>
      </p:pic>
      <p:sp>
        <p:nvSpPr>
          <p:cNvPr id="9" name="TextBox 8">
            <a:extLst>
              <a:ext uri="{FF2B5EF4-FFF2-40B4-BE49-F238E27FC236}">
                <a16:creationId xmlns:a16="http://schemas.microsoft.com/office/drawing/2014/main" id="{82708B51-D435-7258-EA90-55F4ACD3E3C3}"/>
              </a:ext>
            </a:extLst>
          </p:cNvPr>
          <p:cNvSpPr txBox="1"/>
          <p:nvPr/>
        </p:nvSpPr>
        <p:spPr>
          <a:xfrm>
            <a:off x="228600" y="5181600"/>
            <a:ext cx="5638800" cy="1200329"/>
          </a:xfrm>
          <a:prstGeom prst="rect">
            <a:avLst/>
          </a:prstGeom>
          <a:noFill/>
        </p:spPr>
        <p:txBody>
          <a:bodyPr wrap="square" rtlCol="0">
            <a:spAutoFit/>
          </a:bodyPr>
          <a:lstStyle/>
          <a:p>
            <a:r>
              <a:rPr lang="en-IN" i="1" dirty="0"/>
              <a:t>Source:</a:t>
            </a:r>
          </a:p>
          <a:p>
            <a:r>
              <a:rPr lang="en-IN" i="1" dirty="0"/>
              <a:t> https://spring.io/</a:t>
            </a:r>
            <a:br>
              <a:rPr lang="en-IN" i="1" dirty="0"/>
            </a:br>
            <a:br>
              <a:rPr lang="en-IN" dirty="0"/>
            </a:br>
            <a:endParaRPr lang="en-IN" dirty="0"/>
          </a:p>
        </p:txBody>
      </p:sp>
    </p:spTree>
    <p:extLst>
      <p:ext uri="{BB962C8B-B14F-4D97-AF65-F5344CB8AC3E}">
        <p14:creationId xmlns:p14="http://schemas.microsoft.com/office/powerpoint/2010/main" val="1000871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19862B-6C39-40EA-A24F-671C776C7B5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40778"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323232"/>
                </a:solidFill>
                <a:effectLst/>
                <a:latin typeface="Times New Roman" panose="02020603050405020304" pitchFamily="18" charset="0"/>
                <a:cs typeface="Times New Roman" panose="02020603050405020304" pitchFamily="18" charset="0"/>
              </a:rPr>
              <a:t>Spring Framework Components</a:t>
            </a:r>
          </a:p>
        </p:txBody>
      </p:sp>
      <p:sp>
        <p:nvSpPr>
          <p:cNvPr id="3" name="Content Placeholder 2">
            <a:extLst>
              <a:ext uri="{FF2B5EF4-FFF2-40B4-BE49-F238E27FC236}">
                <a16:creationId xmlns:a16="http://schemas.microsoft.com/office/drawing/2014/main" id="{8A4F3A05-8CEF-B080-0C59-C1F7B65C80F8}"/>
              </a:ext>
            </a:extLst>
          </p:cNvPr>
          <p:cNvSpPr>
            <a:spLocks noGrp="1"/>
          </p:cNvSpPr>
          <p:nvPr>
            <p:ph idx="1"/>
          </p:nvPr>
        </p:nvSpPr>
        <p:spPr>
          <a:xfrm>
            <a:off x="0" y="990600"/>
            <a:ext cx="9144000" cy="5562600"/>
          </a:xfrm>
        </p:spPr>
        <p:txBody>
          <a:bodyPr>
            <a:normAutofit fontScale="77500" lnSpcReduction="20000"/>
          </a:bodyPr>
          <a:lstStyle/>
          <a:p>
            <a:pPr marL="0" indent="0" algn="just">
              <a:buNone/>
            </a:pPr>
            <a:r>
              <a:rPr lang="en-US" sz="2800" b="1" dirty="0">
                <a:latin typeface="Times New Roman" panose="02020603050405020304" pitchFamily="18" charset="0"/>
              </a:rPr>
              <a:t>Inversion of control container : </a:t>
            </a:r>
            <a:r>
              <a:rPr lang="en-US" sz="2900" dirty="0">
                <a:latin typeface="Times New Roman" panose="02020603050405020304" pitchFamily="18" charset="0"/>
              </a:rPr>
              <a:t>Configuration of application components and lifecycle management of java objects. </a:t>
            </a:r>
          </a:p>
          <a:p>
            <a:pPr marL="0" indent="0" algn="just">
              <a:buNone/>
            </a:pPr>
            <a:endParaRPr lang="en-US" sz="2900" dirty="0">
              <a:latin typeface="Times New Roman" panose="02020603050405020304" pitchFamily="18" charset="0"/>
            </a:endParaRPr>
          </a:p>
          <a:p>
            <a:pPr marL="0" indent="0" algn="just">
              <a:buNone/>
            </a:pPr>
            <a:r>
              <a:rPr lang="en-US" sz="2900" b="1" dirty="0">
                <a:latin typeface="Times New Roman" panose="02020603050405020304" pitchFamily="18" charset="0"/>
              </a:rPr>
              <a:t>Aspect-oriented programming : </a:t>
            </a:r>
            <a:r>
              <a:rPr lang="en-US" sz="2900" dirty="0">
                <a:latin typeface="Times New Roman" panose="02020603050405020304" pitchFamily="18" charset="0"/>
              </a:rPr>
              <a:t>Enables implementation of cross-cutting routines. </a:t>
            </a:r>
          </a:p>
          <a:p>
            <a:pPr marL="0" indent="0" algn="just">
              <a:buNone/>
            </a:pPr>
            <a:endParaRPr lang="en-US" sz="2900" dirty="0">
              <a:latin typeface="Times New Roman" panose="02020603050405020304" pitchFamily="18" charset="0"/>
            </a:endParaRPr>
          </a:p>
          <a:p>
            <a:pPr marL="0" indent="0" algn="just">
              <a:buNone/>
            </a:pPr>
            <a:r>
              <a:rPr lang="en-US" sz="2900" b="1" dirty="0">
                <a:latin typeface="Times New Roman" panose="02020603050405020304" pitchFamily="18" charset="0"/>
              </a:rPr>
              <a:t>Data access : </a:t>
            </a:r>
            <a:r>
              <a:rPr lang="en-US" sz="2900" dirty="0">
                <a:latin typeface="Times New Roman" panose="02020603050405020304" pitchFamily="18" charset="0"/>
              </a:rPr>
              <a:t>Working with relational database management systems on the java platform using JDBC and object-relational mapping tools.</a:t>
            </a:r>
          </a:p>
          <a:p>
            <a:pPr marL="0" indent="0" algn="just">
              <a:buNone/>
            </a:pPr>
            <a:r>
              <a:rPr lang="en-US" sz="2900" dirty="0">
                <a:latin typeface="Times New Roman" panose="02020603050405020304" pitchFamily="18" charset="0"/>
              </a:rPr>
              <a:t> </a:t>
            </a:r>
          </a:p>
          <a:p>
            <a:pPr marL="0" indent="0" algn="just">
              <a:buNone/>
            </a:pPr>
            <a:r>
              <a:rPr lang="en-US" sz="2900" b="1" dirty="0">
                <a:latin typeface="Times New Roman" panose="02020603050405020304" pitchFamily="18" charset="0"/>
              </a:rPr>
              <a:t>Transaction management : </a:t>
            </a:r>
            <a:r>
              <a:rPr lang="en-US" sz="2900" dirty="0">
                <a:latin typeface="Times New Roman" panose="02020603050405020304" pitchFamily="18" charset="0"/>
              </a:rPr>
              <a:t>Unifies several transaction management APIs and coordinates transactions for Java objects. </a:t>
            </a:r>
          </a:p>
          <a:p>
            <a:pPr marL="0" indent="0" algn="just">
              <a:buNone/>
            </a:pPr>
            <a:endParaRPr lang="en-US" sz="2900" dirty="0">
              <a:latin typeface="Times New Roman" panose="02020603050405020304" pitchFamily="18" charset="0"/>
            </a:endParaRPr>
          </a:p>
          <a:p>
            <a:pPr marL="0" indent="0" algn="just">
              <a:buNone/>
            </a:pPr>
            <a:r>
              <a:rPr lang="en-US" sz="2900" b="1" dirty="0">
                <a:latin typeface="Times New Roman" panose="02020603050405020304" pitchFamily="18" charset="0"/>
              </a:rPr>
              <a:t>Model-View-Controller : </a:t>
            </a:r>
            <a:r>
              <a:rPr lang="en-US" sz="2900" dirty="0">
                <a:latin typeface="Times New Roman" panose="02020603050405020304" pitchFamily="18" charset="0"/>
              </a:rPr>
              <a:t>An HTTP and Servlet-based framework providing hooks for extension and customization. </a:t>
            </a:r>
          </a:p>
          <a:p>
            <a:pPr marL="0" indent="0" algn="just">
              <a:buNone/>
            </a:pPr>
            <a:r>
              <a:rPr lang="en-US" sz="2900" b="1" dirty="0">
                <a:latin typeface="Times New Roman" panose="02020603050405020304" pitchFamily="18" charset="0"/>
              </a:rPr>
              <a:t>Remote Access Framework : </a:t>
            </a:r>
            <a:r>
              <a:rPr lang="en-US" sz="2900" dirty="0">
                <a:latin typeface="Times New Roman" panose="02020603050405020304" pitchFamily="18" charset="0"/>
              </a:rPr>
              <a:t>Configurative RPC-style export and import of java objects over networks supporting RMI, CORBA and HTTP-based protocols including the web services (SOAP).</a:t>
            </a:r>
            <a:br>
              <a:rPr lang="en-US" sz="2900" dirty="0">
                <a:latin typeface="Times New Roman" panose="02020603050405020304" pitchFamily="18" charset="0"/>
              </a:rPr>
            </a:br>
            <a:endParaRPr lang="en-IN" sz="2900" dirty="0">
              <a:latin typeface="Times New Roman" panose="02020603050405020304" pitchFamily="18" charset="0"/>
            </a:endParaRPr>
          </a:p>
        </p:txBody>
      </p:sp>
    </p:spTree>
    <p:extLst>
      <p:ext uri="{BB962C8B-B14F-4D97-AF65-F5344CB8AC3E}">
        <p14:creationId xmlns:p14="http://schemas.microsoft.com/office/powerpoint/2010/main" val="1887817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19862B-6C39-40EA-A24F-671C776C7B5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40778"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323232"/>
                </a:solidFill>
                <a:effectLst/>
                <a:latin typeface="Times New Roman" panose="02020603050405020304" pitchFamily="18" charset="0"/>
                <a:cs typeface="Times New Roman" panose="02020603050405020304" pitchFamily="18" charset="0"/>
              </a:rPr>
              <a:t>Spring Framework Components</a:t>
            </a:r>
          </a:p>
        </p:txBody>
      </p:sp>
      <p:sp>
        <p:nvSpPr>
          <p:cNvPr id="3" name="Content Placeholder 2">
            <a:extLst>
              <a:ext uri="{FF2B5EF4-FFF2-40B4-BE49-F238E27FC236}">
                <a16:creationId xmlns:a16="http://schemas.microsoft.com/office/drawing/2014/main" id="{8A4F3A05-8CEF-B080-0C59-C1F7B65C80F8}"/>
              </a:ext>
            </a:extLst>
          </p:cNvPr>
          <p:cNvSpPr>
            <a:spLocks noGrp="1"/>
          </p:cNvSpPr>
          <p:nvPr>
            <p:ph idx="1"/>
          </p:nvPr>
        </p:nvSpPr>
        <p:spPr>
          <a:xfrm>
            <a:off x="431800" y="1066800"/>
            <a:ext cx="8229600" cy="5289550"/>
          </a:xfrm>
        </p:spPr>
        <p:txBody>
          <a:bodyPr>
            <a:normAutofit lnSpcReduction="10000"/>
          </a:bodyPr>
          <a:lstStyle/>
          <a:p>
            <a:pPr marL="0" indent="0" algn="just">
              <a:buNone/>
            </a:pPr>
            <a:r>
              <a:rPr lang="en-US" sz="2200" b="1" dirty="0">
                <a:latin typeface="Times New Roman" panose="02020603050405020304" pitchFamily="18" charset="0"/>
              </a:rPr>
              <a:t>Batch processing : </a:t>
            </a:r>
            <a:r>
              <a:rPr lang="en-US" sz="2200" dirty="0">
                <a:latin typeface="Times New Roman" panose="02020603050405020304" pitchFamily="18" charset="0"/>
              </a:rPr>
              <a:t>A framework for high-volume processing featuring reusable functions including logging/tracing, transaction management, job processing statistics, job restart, skip, and resource management. </a:t>
            </a:r>
            <a:r>
              <a:rPr lang="en-US" sz="2200" dirty="0" err="1">
                <a:latin typeface="Times New Roman" panose="02020603050405020304" pitchFamily="18" charset="0"/>
              </a:rPr>
              <a:t>Eg.</a:t>
            </a:r>
            <a:r>
              <a:rPr lang="en-US" sz="2200" dirty="0">
                <a:latin typeface="Times New Roman" panose="02020603050405020304" pitchFamily="18" charset="0"/>
              </a:rPr>
              <a:t> Generation of Pay Slips</a:t>
            </a:r>
          </a:p>
          <a:p>
            <a:pPr marL="0" indent="0" algn="just">
              <a:buNone/>
            </a:pPr>
            <a:endParaRPr lang="en-US" sz="2200" dirty="0">
              <a:latin typeface="Times New Roman" panose="02020603050405020304" pitchFamily="18" charset="0"/>
            </a:endParaRPr>
          </a:p>
          <a:p>
            <a:pPr marL="0" indent="0" algn="just">
              <a:buNone/>
            </a:pPr>
            <a:r>
              <a:rPr lang="en-US" sz="2200" b="1" dirty="0">
                <a:latin typeface="Times New Roman" panose="02020603050405020304" pitchFamily="18" charset="0"/>
              </a:rPr>
              <a:t>Authentication and authorization : </a:t>
            </a:r>
            <a:r>
              <a:rPr lang="en-US" sz="2200" dirty="0">
                <a:latin typeface="Times New Roman" panose="02020603050405020304" pitchFamily="18" charset="0"/>
              </a:rPr>
              <a:t>Configurable security processes that support a range of standards, protocols, tools and practices via the Spring Security sub-project</a:t>
            </a:r>
          </a:p>
          <a:p>
            <a:pPr marL="0" indent="0" algn="just">
              <a:buNone/>
            </a:pPr>
            <a:r>
              <a:rPr lang="en-US" sz="2200" b="1" dirty="0">
                <a:latin typeface="Times New Roman" panose="02020603050405020304" pitchFamily="18" charset="0"/>
              </a:rPr>
              <a:t>Remote Management : </a:t>
            </a:r>
            <a:r>
              <a:rPr lang="en-US" sz="2200" dirty="0">
                <a:latin typeface="Times New Roman" panose="02020603050405020304" pitchFamily="18" charset="0"/>
              </a:rPr>
              <a:t>Configurative exposure and management of java objects for local or remote configuration via JMX. </a:t>
            </a:r>
          </a:p>
          <a:p>
            <a:pPr marL="0" indent="0" algn="just">
              <a:buNone/>
            </a:pPr>
            <a:endParaRPr lang="en-US" sz="2200" dirty="0">
              <a:latin typeface="Times New Roman" panose="02020603050405020304" pitchFamily="18" charset="0"/>
            </a:endParaRPr>
          </a:p>
          <a:p>
            <a:pPr marL="0" indent="0" algn="just">
              <a:buNone/>
            </a:pPr>
            <a:r>
              <a:rPr lang="en-US" sz="2200" b="1" dirty="0">
                <a:latin typeface="Times New Roman" panose="02020603050405020304" pitchFamily="18" charset="0"/>
              </a:rPr>
              <a:t>Messaging : </a:t>
            </a:r>
            <a:r>
              <a:rPr lang="en-US" sz="2200" dirty="0">
                <a:latin typeface="Times New Roman" panose="02020603050405020304" pitchFamily="18" charset="0"/>
              </a:rPr>
              <a:t>Configurative registration of message listener objects for transparent message consumption from message queues via JMS, improvement of message sending over standard JMS APIs.</a:t>
            </a:r>
          </a:p>
          <a:p>
            <a:pPr marL="0" indent="0" algn="just">
              <a:buNone/>
            </a:pPr>
            <a:r>
              <a:rPr lang="en-US" sz="2200" b="1" dirty="0">
                <a:latin typeface="Times New Roman" panose="02020603050405020304" pitchFamily="18" charset="0"/>
              </a:rPr>
              <a:t>Testing : </a:t>
            </a:r>
            <a:r>
              <a:rPr lang="en-US" sz="2200" dirty="0">
                <a:latin typeface="Times New Roman" panose="02020603050405020304" pitchFamily="18" charset="0"/>
              </a:rPr>
              <a:t>Support classes for writing unit tests and integration tests.</a:t>
            </a:r>
            <a:endParaRPr lang="en-IN" sz="2200" dirty="0">
              <a:latin typeface="Times New Roman" panose="02020603050405020304" pitchFamily="18" charset="0"/>
            </a:endParaRPr>
          </a:p>
        </p:txBody>
      </p:sp>
    </p:spTree>
    <p:extLst>
      <p:ext uri="{BB962C8B-B14F-4D97-AF65-F5344CB8AC3E}">
        <p14:creationId xmlns:p14="http://schemas.microsoft.com/office/powerpoint/2010/main" val="2098584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IN" sz="1800" dirty="0">
                <a:latin typeface="Times New Roman" panose="02020603050405020304" pitchFamily="18" charset="0"/>
                <a:cs typeface="Times New Roman" pitchFamily="18" charset="0"/>
              </a:rPr>
              <a:t>Spring’s data access module provides out-of-the-box support for</a:t>
            </a:r>
            <a:endParaRPr lang="en-IN" sz="1600" b="0" i="0" dirty="0">
              <a:solidFill>
                <a:srgbClr val="212529"/>
              </a:solidFill>
              <a:effectLst/>
              <a:latin typeface="Roboto" panose="02000000000000000000" pitchFamily="2" charset="0"/>
            </a:endParaRPr>
          </a:p>
          <a:p>
            <a:pPr algn="l">
              <a:buFont typeface="Arial" panose="020B0604020202020204" pitchFamily="34" charset="0"/>
              <a:buChar char="•"/>
            </a:pPr>
            <a:r>
              <a:rPr lang="en-IN" sz="1600" b="0" i="0" dirty="0">
                <a:solidFill>
                  <a:srgbClr val="212529"/>
                </a:solidFill>
                <a:effectLst/>
                <a:latin typeface="Roboto" panose="02000000000000000000" pitchFamily="2" charset="0"/>
              </a:rPr>
              <a:t> </a:t>
            </a:r>
            <a:r>
              <a:rPr lang="en-IN" sz="1600" i="0" dirty="0">
                <a:solidFill>
                  <a:srgbClr val="212529"/>
                </a:solidFill>
                <a:effectLst/>
                <a:latin typeface="Roboto" panose="02000000000000000000" pitchFamily="2" charset="0"/>
              </a:rPr>
              <a:t>JDBC</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JDO, Hibernate</a:t>
            </a:r>
          </a:p>
          <a:p>
            <a:pPr algn="l">
              <a:buFont typeface="Arial" panose="020B0604020202020204" pitchFamily="34" charset="0"/>
              <a:buChar char="•"/>
            </a:pPr>
            <a:r>
              <a:rPr lang="en-IN" sz="1600" b="0" i="0" dirty="0">
                <a:solidFill>
                  <a:srgbClr val="212529"/>
                </a:solidFill>
                <a:effectLst/>
                <a:latin typeface="Roboto" panose="02000000000000000000" pitchFamily="2" charset="0"/>
              </a:rPr>
              <a:t> JPA</a:t>
            </a:r>
          </a:p>
          <a:p>
            <a:pPr algn="l">
              <a:buFont typeface="Arial" panose="020B0604020202020204" pitchFamily="34" charset="0"/>
              <a:buChar char="•"/>
            </a:pPr>
            <a:r>
              <a:rPr lang="en-IN" sz="1600" b="1" dirty="0">
                <a:solidFill>
                  <a:srgbClr val="212529"/>
                </a:solidFill>
                <a:latin typeface="Roboto" panose="02000000000000000000" pitchFamily="2" charset="0"/>
              </a:rPr>
              <a:t>All of the above</a:t>
            </a:r>
            <a:endParaRPr lang="en-IN" sz="1600" b="1" i="0" dirty="0">
              <a:solidFill>
                <a:srgbClr val="212529"/>
              </a:solidFill>
              <a:effectLst/>
              <a:latin typeface="Roboto" panose="02000000000000000000" pitchFamily="2" charset="0"/>
            </a:endParaRPr>
          </a:p>
          <a:p>
            <a:pPr marL="0" indent="0">
              <a:buNone/>
            </a:pPr>
            <a:endParaRPr lang="en-IN" sz="1800" dirty="0">
              <a:latin typeface="Times New Roman" panose="02020603050405020304" pitchFamily="18" charset="0"/>
              <a:cs typeface="Times New Roman" pitchFamily="18" charset="0"/>
            </a:endParaRPr>
          </a:p>
          <a:p>
            <a:pPr marL="0" indent="0" algn="l">
              <a:buNone/>
            </a:pPr>
            <a:r>
              <a:rPr lang="en-IN" sz="1800" dirty="0">
                <a:latin typeface="Times New Roman" panose="02020603050405020304" pitchFamily="18" charset="0"/>
                <a:cs typeface="Times New Roman" pitchFamily="18" charset="0"/>
              </a:rPr>
              <a:t>2. The core of the Spring Framework is based on the principle of</a:t>
            </a:r>
          </a:p>
          <a:p>
            <a:pPr algn="l">
              <a:buFont typeface="Arial" panose="020B0604020202020204" pitchFamily="34" charset="0"/>
              <a:buChar char="•"/>
            </a:pPr>
            <a:r>
              <a:rPr lang="en-IN" sz="1600" dirty="0">
                <a:solidFill>
                  <a:srgbClr val="212529"/>
                </a:solidFill>
                <a:latin typeface="Roboto" panose="02000000000000000000" pitchFamily="2" charset="0"/>
              </a:rPr>
              <a:t> DOC</a:t>
            </a:r>
          </a:p>
          <a:p>
            <a:pPr algn="l">
              <a:buFont typeface="Arial" panose="020B0604020202020204" pitchFamily="34" charset="0"/>
              <a:buChar char="•"/>
            </a:pPr>
            <a:r>
              <a:rPr lang="en-IN" sz="1600" dirty="0">
                <a:solidFill>
                  <a:srgbClr val="212529"/>
                </a:solidFill>
                <a:latin typeface="Roboto" panose="02000000000000000000" pitchFamily="2" charset="0"/>
              </a:rPr>
              <a:t>JNDI</a:t>
            </a:r>
          </a:p>
          <a:p>
            <a:pPr algn="l">
              <a:buFont typeface="Arial" panose="020B0604020202020204" pitchFamily="34" charset="0"/>
              <a:buChar char="•"/>
            </a:pPr>
            <a:r>
              <a:rPr lang="en-IN" sz="1600" b="1" dirty="0">
                <a:solidFill>
                  <a:srgbClr val="212529"/>
                </a:solidFill>
                <a:latin typeface="Roboto" panose="02000000000000000000" pitchFamily="2" charset="0"/>
              </a:rPr>
              <a:t>IOC</a:t>
            </a:r>
          </a:p>
          <a:p>
            <a:pPr algn="l">
              <a:buFont typeface="Arial" panose="020B0604020202020204" pitchFamily="34" charset="0"/>
              <a:buChar char="•"/>
            </a:pPr>
            <a:r>
              <a:rPr lang="en-IN" sz="1600" dirty="0">
                <a:solidFill>
                  <a:srgbClr val="212529"/>
                </a:solidFill>
                <a:latin typeface="Roboto" panose="02000000000000000000" pitchFamily="2" charset="0"/>
              </a:rPr>
              <a:t>XML</a:t>
            </a:r>
          </a:p>
          <a:p>
            <a:pPr marL="0" indent="0">
              <a:buNone/>
            </a:pPr>
            <a:endParaRPr lang="en-IN" sz="1800" dirty="0">
              <a:latin typeface="Times New Roman" panose="02020603050405020304" pitchFamily="18" charset="0"/>
              <a:cs typeface="Times New Roman" pitchFamily="18" charset="0"/>
            </a:endParaRPr>
          </a:p>
          <a:p>
            <a:pPr marL="0" indent="0">
              <a:buNone/>
            </a:pPr>
            <a:r>
              <a:rPr lang="en-IN" sz="1800" dirty="0">
                <a:latin typeface="Times New Roman" panose="02020603050405020304" pitchFamily="18" charset="0"/>
                <a:cs typeface="Times New Roman" pitchFamily="18" charset="0"/>
              </a:rPr>
              <a:t>3. </a:t>
            </a:r>
            <a:r>
              <a:rPr lang="en-US" sz="1800" dirty="0">
                <a:latin typeface="Times New Roman" panose="02020603050405020304" pitchFamily="18" charset="0"/>
                <a:cs typeface="Times New Roman" pitchFamily="18" charset="0"/>
              </a:rPr>
              <a:t>Which spring module provides the capability of DI or IOC? (</a:t>
            </a:r>
            <a:r>
              <a:rPr lang="en-US" sz="1800" b="1" dirty="0">
                <a:latin typeface="Times New Roman" panose="02020603050405020304" pitchFamily="18" charset="0"/>
                <a:cs typeface="Times New Roman" pitchFamily="18" charset="0"/>
              </a:rPr>
              <a:t>Core Container</a:t>
            </a:r>
            <a:r>
              <a:rPr lang="en-US" sz="1800" dirty="0">
                <a:latin typeface="Times New Roman" panose="02020603050405020304" pitchFamily="18" charset="0"/>
                <a:cs typeface="Times New Roman" pitchFamily="18" charset="0"/>
              </a:rPr>
              <a:t>/AOP)</a:t>
            </a:r>
          </a:p>
          <a:p>
            <a:pPr marL="0" indent="0">
              <a:buNone/>
            </a:pPr>
            <a:endParaRPr lang="en-US" sz="1800" dirty="0">
              <a:latin typeface="Times New Roman" panose="02020603050405020304" pitchFamily="18" charset="0"/>
              <a:cs typeface="Times New Roman" pitchFamily="18" charset="0"/>
            </a:endParaRPr>
          </a:p>
          <a:p>
            <a:pPr marL="0" indent="0">
              <a:buNone/>
            </a:pPr>
            <a:r>
              <a:rPr lang="en-US" sz="1800" dirty="0">
                <a:latin typeface="Times New Roman" panose="02020603050405020304" pitchFamily="18" charset="0"/>
                <a:cs typeface="Times New Roman" pitchFamily="18" charset="0"/>
              </a:rPr>
              <a:t>4. What are beans in the concept of Spring or what are spring beans?</a:t>
            </a:r>
          </a:p>
          <a:p>
            <a:pPr marL="0" indent="0">
              <a:buNone/>
            </a:pPr>
            <a:r>
              <a:rPr lang="en-US" sz="1600" dirty="0">
                <a:solidFill>
                  <a:srgbClr val="212529"/>
                </a:solidFill>
                <a:latin typeface="Roboto" panose="02000000000000000000" pitchFamily="2" charset="0"/>
              </a:rPr>
              <a:t>Repository/  </a:t>
            </a:r>
            <a:r>
              <a:rPr lang="en-US" sz="1600" b="1" dirty="0">
                <a:solidFill>
                  <a:srgbClr val="212529"/>
                </a:solidFill>
                <a:latin typeface="Roboto" panose="02000000000000000000" pitchFamily="2" charset="0"/>
              </a:rPr>
              <a:t>Any class that is managed by the container.</a:t>
            </a:r>
            <a:endParaRPr lang="en-IN" sz="1600" b="1" dirty="0">
              <a:solidFill>
                <a:srgbClr val="212529"/>
              </a:solidFill>
              <a:latin typeface="Roboto" panose="02000000000000000000" pitchFamily="2" charset="0"/>
            </a:endParaRPr>
          </a:p>
        </p:txBody>
      </p:sp>
      <p:sp>
        <p:nvSpPr>
          <p:cNvPr id="4" name="Date Placeholder 3"/>
          <p:cNvSpPr>
            <a:spLocks noGrp="1"/>
          </p:cNvSpPr>
          <p:nvPr>
            <p:ph type="dt" sz="half" idx="10"/>
          </p:nvPr>
        </p:nvSpPr>
        <p:spPr/>
        <p:txBody>
          <a:bodyPr/>
          <a:lstStyle/>
          <a:p>
            <a:fld id="{1CDC8188-16F8-492B-8019-F9CBD0E058F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DAILY QUIZ 2</a:t>
            </a:r>
          </a:p>
          <a:p>
            <a:pPr lvl="0" algn="ctr">
              <a:spcBef>
                <a:spcPct val="0"/>
              </a:spcBef>
              <a:defRPr/>
            </a:pPr>
            <a:endParaRPr lang="en-US" dirty="0"/>
          </a:p>
        </p:txBody>
      </p:sp>
    </p:spTree>
    <p:extLst>
      <p:ext uri="{BB962C8B-B14F-4D97-AF65-F5344CB8AC3E}">
        <p14:creationId xmlns:p14="http://schemas.microsoft.com/office/powerpoint/2010/main" val="3782158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a:t>
            </a:r>
          </a:p>
          <a:p>
            <a:r>
              <a:rPr lang="en-US" sz="2400" b="1" dirty="0">
                <a:latin typeface="Times New Roman" panose="02020603050405020304" pitchFamily="18" charset="0"/>
                <a:cs typeface="Times New Roman" panose="02020603050405020304" pitchFamily="18" charset="0"/>
              </a:rPr>
              <a:t>To provide an understanding for Dependency Injection</a:t>
            </a:r>
          </a:p>
        </p:txBody>
      </p:sp>
      <p:sp>
        <p:nvSpPr>
          <p:cNvPr id="4" name="Date Placeholder 3"/>
          <p:cNvSpPr>
            <a:spLocks noGrp="1"/>
          </p:cNvSpPr>
          <p:nvPr>
            <p:ph type="dt" sz="half" idx="10"/>
          </p:nvPr>
        </p:nvSpPr>
        <p:spPr/>
        <p:txBody>
          <a:bodyPr/>
          <a:lstStyle/>
          <a:p>
            <a:fld id="{867D0ECA-7262-491F-9FFA-E8A3F6D76684}"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111449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913"/>
            <a:ext cx="8305800" cy="5029200"/>
          </a:xfrm>
        </p:spPr>
        <p:txBody>
          <a:bodyPr>
            <a:normAutofit lnSpcReduction="10000"/>
          </a:bodyPr>
          <a:lstStyle/>
          <a:p>
            <a:pPr marL="0" indent="0" algn="just">
              <a:buNone/>
            </a:pPr>
            <a:r>
              <a:rPr lang="en-US" sz="2400" dirty="0">
                <a:latin typeface="Times New Roman" panose="02020603050405020304" pitchFamily="18" charset="0"/>
              </a:rPr>
              <a:t>Dependency injection is a framework that takes care of creating objects for us without having to worry about providing the right ingredients or parameters.</a:t>
            </a: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endParaRPr lang="en-US" sz="2200" dirty="0">
              <a:latin typeface="Times New Roman" panose="02020603050405020304" pitchFamily="18" charset="0"/>
            </a:endParaRPr>
          </a:p>
          <a:p>
            <a:pPr marL="0" indent="0" algn="just">
              <a:buNone/>
            </a:pPr>
            <a:r>
              <a:rPr lang="en-US" sz="2200" dirty="0">
                <a:latin typeface="Times New Roman" panose="02020603050405020304" pitchFamily="18" charset="0"/>
              </a:rPr>
              <a:t>So, from where ever you want to send an email , you can create an object of Email class, and invoke </a:t>
            </a:r>
            <a:r>
              <a:rPr lang="en-US" sz="2200" dirty="0" err="1">
                <a:latin typeface="Times New Roman" panose="02020603050405020304" pitchFamily="18" charset="0"/>
              </a:rPr>
              <a:t>sendEmail</a:t>
            </a:r>
            <a:r>
              <a:rPr lang="en-US" sz="2200" dirty="0">
                <a:latin typeface="Times New Roman" panose="02020603050405020304" pitchFamily="18" charset="0"/>
              </a:rPr>
              <a:t>() method. There may be hundred or even more places from where you may do it, from your App.</a:t>
            </a:r>
          </a:p>
        </p:txBody>
      </p:sp>
      <p:sp>
        <p:nvSpPr>
          <p:cNvPr id="4" name="Date Placeholder 3"/>
          <p:cNvSpPr>
            <a:spLocks noGrp="1"/>
          </p:cNvSpPr>
          <p:nvPr>
            <p:ph type="dt" sz="half" idx="10"/>
          </p:nvPr>
        </p:nvSpPr>
        <p:spPr/>
        <p:txBody>
          <a:bodyPr/>
          <a:lstStyle/>
          <a:p>
            <a:fld id="{352CF4F6-1527-440C-9774-72616F5BDD28}"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28074"/>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lvl="1" algn="ctr"/>
            <a:r>
              <a:rPr lang="en-IN" sz="2800" b="1" dirty="0"/>
              <a:t>Dependency Injection</a:t>
            </a:r>
            <a:endParaRPr lang="en-US" sz="2800" b="1" dirty="0">
              <a:solidFill>
                <a:schemeClr val="tx1"/>
              </a:solidFill>
              <a:effectLst/>
              <a:latin typeface="Times New Roman" panose="02020603050405020304" pitchFamily="18" charset="0"/>
              <a:ea typeface="Calibri" panose="020F0502020204030204" pitchFamily="34" charset="0"/>
            </a:endParaRPr>
          </a:p>
        </p:txBody>
      </p:sp>
      <p:pic>
        <p:nvPicPr>
          <p:cNvPr id="8" name="Picture 7">
            <a:extLst>
              <a:ext uri="{FF2B5EF4-FFF2-40B4-BE49-F238E27FC236}">
                <a16:creationId xmlns:a16="http://schemas.microsoft.com/office/drawing/2014/main" id="{F9B03E6D-6BE4-3FEC-E6EC-C44717410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968" y="2362200"/>
            <a:ext cx="6134632" cy="2400508"/>
          </a:xfrm>
          <a:prstGeom prst="rect">
            <a:avLst/>
          </a:prstGeom>
        </p:spPr>
      </p:pic>
    </p:spTree>
    <p:extLst>
      <p:ext uri="{BB962C8B-B14F-4D97-AF65-F5344CB8AC3E}">
        <p14:creationId xmlns:p14="http://schemas.microsoft.com/office/powerpoint/2010/main" val="531647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913"/>
            <a:ext cx="8305800" cy="5029200"/>
          </a:xfrm>
        </p:spPr>
        <p:txBody>
          <a:bodyPr>
            <a:normAutofit/>
          </a:bodyPr>
          <a:lstStyle/>
          <a:p>
            <a:pPr marL="0" indent="0" algn="just">
              <a:buNone/>
            </a:pPr>
            <a:endParaRPr lang="en-IN" sz="2000" b="0" i="0" dirty="0">
              <a:solidFill>
                <a:srgbClr val="202122"/>
              </a:solidFill>
              <a:effectLst/>
              <a:latin typeface="Times New Roman" panose="02020603050405020304" pitchFamily="18" charset="0"/>
              <a:cs typeface="Times New Roman" panose="02020603050405020304" pitchFamily="18"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endParaRPr lang="en-US" sz="1400" b="0" i="0" dirty="0">
              <a:solidFill>
                <a:srgbClr val="444444"/>
              </a:solidFill>
              <a:effectLst/>
              <a:latin typeface="Open Sans" panose="020B0606030504020204" pitchFamily="34" charset="0"/>
            </a:endParaRPr>
          </a:p>
          <a:p>
            <a:pPr marL="0" indent="0" algn="just">
              <a:buNone/>
            </a:pPr>
            <a:endParaRPr lang="en-US" sz="1400" dirty="0">
              <a:solidFill>
                <a:srgbClr val="444444"/>
              </a:solidFill>
              <a:latin typeface="Open Sans" panose="020B0606030504020204" pitchFamily="34" charset="0"/>
            </a:endParaRPr>
          </a:p>
          <a:p>
            <a:pPr marL="0" indent="0" algn="just">
              <a:buNone/>
            </a:pPr>
            <a:r>
              <a:rPr lang="en-US" sz="1600" b="0" i="0" dirty="0">
                <a:solidFill>
                  <a:srgbClr val="444444"/>
                </a:solidFill>
                <a:effectLst/>
                <a:latin typeface="Times New Roman" panose="02020603050405020304" pitchFamily="18" charset="0"/>
                <a:cs typeface="Times New Roman" panose="02020603050405020304" pitchFamily="18" charset="0"/>
              </a:rPr>
              <a:t>We write above code, when we want to send an from Person class. We all agree that this is a very simple and straightforward example that involves two simple Java classes. Nevertheless, the above has some limitations as described below.</a:t>
            </a: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52CF4F6-1527-440C-9774-72616F5BDD28}"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28074"/>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lvl="1" algn="ctr"/>
            <a:r>
              <a:rPr lang="en-IN" sz="2800" b="1" dirty="0"/>
              <a:t>Dependency Injection</a:t>
            </a:r>
            <a:endParaRPr lang="en-US" sz="2800" b="1" dirty="0">
              <a:solidFill>
                <a:schemeClr val="tx1"/>
              </a:solidFill>
              <a:effectLst/>
              <a:latin typeface="Times New Roman" panose="02020603050405020304" pitchFamily="18" charset="0"/>
              <a:ea typeface="Calibri" panose="020F0502020204030204" pitchFamily="34" charset="0"/>
            </a:endParaRPr>
          </a:p>
        </p:txBody>
      </p:sp>
      <p:pic>
        <p:nvPicPr>
          <p:cNvPr id="8" name="Picture 7">
            <a:extLst>
              <a:ext uri="{FF2B5EF4-FFF2-40B4-BE49-F238E27FC236}">
                <a16:creationId xmlns:a16="http://schemas.microsoft.com/office/drawing/2014/main" id="{BF26310F-2602-C080-BCFF-FB242AE9C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32676"/>
            <a:ext cx="7483488" cy="2987299"/>
          </a:xfrm>
          <a:prstGeom prst="rect">
            <a:avLst/>
          </a:prstGeom>
        </p:spPr>
      </p:pic>
    </p:spTree>
    <p:extLst>
      <p:ext uri="{BB962C8B-B14F-4D97-AF65-F5344CB8AC3E}">
        <p14:creationId xmlns:p14="http://schemas.microsoft.com/office/powerpoint/2010/main" val="3443653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9913"/>
            <a:ext cx="8305800" cy="5029200"/>
          </a:xfrm>
        </p:spPr>
        <p:txBody>
          <a:bodyPr>
            <a:normAutofit/>
          </a:bodyPr>
          <a:lstStyle/>
          <a:p>
            <a:pPr algn="just"/>
            <a:r>
              <a:rPr lang="en-US" sz="2000" b="0" i="0" dirty="0">
                <a:solidFill>
                  <a:srgbClr val="444444"/>
                </a:solidFill>
                <a:effectLst/>
                <a:latin typeface="Times New Roman" panose="02020603050405020304" pitchFamily="18" charset="0"/>
                <a:cs typeface="Times New Roman" panose="02020603050405020304" pitchFamily="18" charset="0"/>
              </a:rPr>
              <a:t>The Person class is dependent (has a strong/tight dependency) on the class. </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There is a hard connection between these two classes. </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Let say we have a new and better version of email class, </a:t>
            </a:r>
            <a:r>
              <a:rPr lang="en-US" sz="2000" b="0" i="0" dirty="0" err="1">
                <a:solidFill>
                  <a:srgbClr val="444444"/>
                </a:solidFill>
                <a:effectLst/>
                <a:latin typeface="Times New Roman" panose="02020603050405020304" pitchFamily="18" charset="0"/>
                <a:cs typeface="Times New Roman" panose="02020603050405020304" pitchFamily="18" charset="0"/>
              </a:rPr>
              <a:t>FastEmail</a:t>
            </a:r>
            <a:r>
              <a:rPr lang="en-US" sz="2000" b="0" i="0" dirty="0">
                <a:solidFill>
                  <a:srgbClr val="444444"/>
                </a:solidFill>
                <a:effectLst/>
                <a:latin typeface="Times New Roman" panose="02020603050405020304" pitchFamily="18" charset="0"/>
                <a:cs typeface="Times New Roman" panose="02020603050405020304" pitchFamily="18" charset="0"/>
              </a:rPr>
              <a:t> , in order for us to use it, </a:t>
            </a:r>
            <a:r>
              <a:rPr lang="en-US" sz="2000" b="1" i="0" dirty="0">
                <a:solidFill>
                  <a:srgbClr val="444444"/>
                </a:solidFill>
                <a:effectLst/>
                <a:latin typeface="Times New Roman" panose="02020603050405020304" pitchFamily="18" charset="0"/>
                <a:cs typeface="Times New Roman" panose="02020603050405020304" pitchFamily="18" charset="0"/>
              </a:rPr>
              <a:t>we need to go in each and every class that depends on the Email class, such as the Person</a:t>
            </a:r>
            <a:r>
              <a:rPr lang="en-US" sz="2000" b="0" i="0" dirty="0">
                <a:solidFill>
                  <a:srgbClr val="444444"/>
                </a:solidFill>
                <a:effectLst/>
                <a:latin typeface="Times New Roman" panose="02020603050405020304" pitchFamily="18" charset="0"/>
                <a:cs typeface="Times New Roman" panose="02020603050405020304" pitchFamily="18" charset="0"/>
              </a:rPr>
              <a:t> class, and replace it with the new version.</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Let say we parameterize the Email‘s constructor. Again </a:t>
            </a:r>
            <a:r>
              <a:rPr lang="en-US" sz="2000" b="1" i="0" dirty="0">
                <a:solidFill>
                  <a:srgbClr val="444444"/>
                </a:solidFill>
                <a:effectLst/>
                <a:latin typeface="Times New Roman" panose="02020603050405020304" pitchFamily="18" charset="0"/>
                <a:cs typeface="Times New Roman" panose="02020603050405020304" pitchFamily="18" charset="0"/>
              </a:rPr>
              <a:t>we have to go in each and every class that is initializing the Email class, such as the Person </a:t>
            </a:r>
            <a:r>
              <a:rPr lang="en-US" sz="2000" b="0" i="0" dirty="0">
                <a:solidFill>
                  <a:srgbClr val="444444"/>
                </a:solidFill>
                <a:effectLst/>
                <a:latin typeface="Times New Roman" panose="02020603050405020304" pitchFamily="18" charset="0"/>
                <a:cs typeface="Times New Roman" panose="02020603050405020304" pitchFamily="18" charset="0"/>
              </a:rPr>
              <a:t>class, and change it. A design decision is taken to make the class </a:t>
            </a:r>
            <a:r>
              <a:rPr lang="en-US" sz="2000" b="1" i="0" dirty="0">
                <a:solidFill>
                  <a:srgbClr val="444444"/>
                </a:solidFill>
                <a:effectLst/>
                <a:latin typeface="Times New Roman" panose="02020603050405020304" pitchFamily="18" charset="0"/>
                <a:cs typeface="Times New Roman" panose="02020603050405020304" pitchFamily="18" charset="0"/>
              </a:rPr>
              <a:t>Singleton. </a:t>
            </a:r>
            <a:r>
              <a:rPr lang="en-US" sz="2000" b="0" i="0" dirty="0">
                <a:solidFill>
                  <a:srgbClr val="444444"/>
                </a:solidFill>
                <a:effectLst/>
                <a:latin typeface="Times New Roman" panose="02020603050405020304" pitchFamily="18" charset="0"/>
                <a:cs typeface="Times New Roman" panose="02020603050405020304" pitchFamily="18" charset="0"/>
              </a:rPr>
              <a:t>Similar to above </a:t>
            </a:r>
            <a:r>
              <a:rPr lang="en-US" sz="2000" b="1" i="0" dirty="0">
                <a:solidFill>
                  <a:srgbClr val="444444"/>
                </a:solidFill>
                <a:effectLst/>
                <a:latin typeface="Times New Roman" panose="02020603050405020304" pitchFamily="18" charset="0"/>
                <a:cs typeface="Times New Roman" panose="02020603050405020304" pitchFamily="18" charset="0"/>
              </a:rPr>
              <a:t>we need to modify all instances where it is</a:t>
            </a:r>
            <a:br>
              <a:rPr lang="en-US" sz="2000" dirty="0">
                <a:latin typeface="Times New Roman" panose="02020603050405020304" pitchFamily="18" charset="0"/>
                <a:cs typeface="Times New Roman" panose="02020603050405020304" pitchFamily="18" charset="0"/>
              </a:rPr>
            </a:br>
            <a:r>
              <a:rPr lang="en-US" sz="2000" dirty="0">
                <a:solidFill>
                  <a:srgbClr val="444444"/>
                </a:solidFill>
                <a:latin typeface="Times New Roman" panose="02020603050405020304" pitchFamily="18" charset="0"/>
                <a:cs typeface="Times New Roman" panose="02020603050405020304" pitchFamily="18" charset="0"/>
              </a:rPr>
              <a:t>used.</a:t>
            </a:r>
          </a:p>
        </p:txBody>
      </p:sp>
      <p:sp>
        <p:nvSpPr>
          <p:cNvPr id="4" name="Date Placeholder 3"/>
          <p:cNvSpPr>
            <a:spLocks noGrp="1"/>
          </p:cNvSpPr>
          <p:nvPr>
            <p:ph type="dt" sz="half" idx="10"/>
          </p:nvPr>
        </p:nvSpPr>
        <p:spPr/>
        <p:txBody>
          <a:bodyPr/>
          <a:lstStyle/>
          <a:p>
            <a:fld id="{CF1938CE-5122-44BD-A969-4DB091327BFE}"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i="0" dirty="0">
                <a:solidFill>
                  <a:srgbClr val="444444"/>
                </a:solidFill>
                <a:effectLst/>
                <a:latin typeface="Open Sans" panose="020B0606030504020204" pitchFamily="34" charset="0"/>
              </a:rPr>
              <a:t>Disadvantages of this Approach are…</a:t>
            </a:r>
            <a:endParaRPr lang="en-IN" sz="2400" b="1"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376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ACC343-3B59-4A5D-943E-1E21465BB42C}"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2" name="Slide Number Placeholder 1">
            <a:extLst>
              <a:ext uri="{FF2B5EF4-FFF2-40B4-BE49-F238E27FC236}">
                <a16:creationId xmlns:a16="http://schemas.microsoft.com/office/drawing/2014/main" id="{32904B31-FD31-4537-BBEE-F630028DB405}"/>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a:extLst>
              <a:ext uri="{FF2B5EF4-FFF2-40B4-BE49-F238E27FC236}">
                <a16:creationId xmlns:a16="http://schemas.microsoft.com/office/drawing/2014/main" id="{3349B96F-F669-40DB-B855-E8B51EB5E6A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90000"/>
              </a:lnSpc>
              <a:spcAft>
                <a:spcPts val="450"/>
              </a:spcAft>
              <a:defRPr/>
            </a:pPr>
            <a:r>
              <a:rPr lang="en-US" sz="2400" b="1" dirty="0">
                <a:latin typeface="Times New Roman" panose="02020603050405020304" pitchFamily="18" charset="0"/>
                <a:cs typeface="Times New Roman" panose="02020603050405020304" pitchFamily="18" charset="0"/>
              </a:rPr>
              <a:t>Syllabus</a:t>
            </a:r>
          </a:p>
        </p:txBody>
      </p:sp>
      <p:graphicFrame>
        <p:nvGraphicFramePr>
          <p:cNvPr id="13" name="Table 12">
            <a:extLst>
              <a:ext uri="{FF2B5EF4-FFF2-40B4-BE49-F238E27FC236}">
                <a16:creationId xmlns:a16="http://schemas.microsoft.com/office/drawing/2014/main" id="{34DBBF03-DFE8-7954-32BE-DEBD990B6048}"/>
              </a:ext>
            </a:extLst>
          </p:cNvPr>
          <p:cNvGraphicFramePr>
            <a:graphicFrameLocks noGrp="1"/>
          </p:cNvGraphicFramePr>
          <p:nvPr>
            <p:extLst>
              <p:ext uri="{D42A27DB-BD31-4B8C-83A1-F6EECF244321}">
                <p14:modId xmlns:p14="http://schemas.microsoft.com/office/powerpoint/2010/main" val="1452385071"/>
              </p:ext>
            </p:extLst>
          </p:nvPr>
        </p:nvGraphicFramePr>
        <p:xfrm>
          <a:off x="152400" y="818350"/>
          <a:ext cx="8839200" cy="5538000"/>
        </p:xfrm>
        <a:graphic>
          <a:graphicData uri="http://schemas.openxmlformats.org/drawingml/2006/table">
            <a:tbl>
              <a:tblPr bandRow="1">
                <a:tableStyleId>{5940675A-B579-460E-94D1-54222C63F5DA}</a:tableStyleId>
              </a:tblPr>
              <a:tblGrid>
                <a:gridCol w="964590">
                  <a:extLst>
                    <a:ext uri="{9D8B030D-6E8A-4147-A177-3AD203B41FA5}">
                      <a16:colId xmlns:a16="http://schemas.microsoft.com/office/drawing/2014/main" val="1185031062"/>
                    </a:ext>
                  </a:extLst>
                </a:gridCol>
                <a:gridCol w="253055">
                  <a:extLst>
                    <a:ext uri="{9D8B030D-6E8A-4147-A177-3AD203B41FA5}">
                      <a16:colId xmlns:a16="http://schemas.microsoft.com/office/drawing/2014/main" val="545374996"/>
                    </a:ext>
                  </a:extLst>
                </a:gridCol>
                <a:gridCol w="5429403">
                  <a:extLst>
                    <a:ext uri="{9D8B030D-6E8A-4147-A177-3AD203B41FA5}">
                      <a16:colId xmlns:a16="http://schemas.microsoft.com/office/drawing/2014/main" val="49436955"/>
                    </a:ext>
                  </a:extLst>
                </a:gridCol>
                <a:gridCol w="1124147">
                  <a:extLst>
                    <a:ext uri="{9D8B030D-6E8A-4147-A177-3AD203B41FA5}">
                      <a16:colId xmlns:a16="http://schemas.microsoft.com/office/drawing/2014/main" val="3705152762"/>
                    </a:ext>
                  </a:extLst>
                </a:gridCol>
                <a:gridCol w="1068005">
                  <a:extLst>
                    <a:ext uri="{9D8B030D-6E8A-4147-A177-3AD203B41FA5}">
                      <a16:colId xmlns:a16="http://schemas.microsoft.com/office/drawing/2014/main" val="1851650061"/>
                    </a:ext>
                  </a:extLst>
                </a:gridCol>
              </a:tblGrid>
              <a:tr h="342746">
                <a:tc gridSpan="5">
                  <a:txBody>
                    <a:bodyPr/>
                    <a:lstStyle/>
                    <a:p>
                      <a:pPr algn="ctr">
                        <a:lnSpc>
                          <a:spcPct val="107000"/>
                        </a:lnSpc>
                        <a:spcAft>
                          <a:spcPts val="0"/>
                        </a:spcAft>
                        <a:tabLst>
                          <a:tab pos="1533525" algn="l"/>
                        </a:tabLst>
                      </a:pPr>
                      <a:r>
                        <a:rPr lang="en-IN" sz="1800" b="1" dirty="0">
                          <a:effectLst/>
                        </a:rPr>
                        <a:t>B. TECH.  THIRD-YEAR</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chemeClr val="accent5">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41449375"/>
                  </a:ext>
                </a:extLst>
              </a:tr>
              <a:tr h="194913">
                <a:tc gridSpan="2">
                  <a:txBody>
                    <a:bodyPr/>
                    <a:lstStyle/>
                    <a:p>
                      <a:pPr>
                        <a:lnSpc>
                          <a:spcPct val="107000"/>
                        </a:lnSpc>
                        <a:spcAft>
                          <a:spcPts val="0"/>
                        </a:spcAft>
                        <a:tabLst>
                          <a:tab pos="1533525" algn="l"/>
                        </a:tabLst>
                      </a:pPr>
                      <a:r>
                        <a:rPr lang="en-IN" sz="1600" b="1" dirty="0">
                          <a:effectLst/>
                        </a:rPr>
                        <a:t>Course code</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pPr>
                        <a:lnSpc>
                          <a:spcPct val="107000"/>
                        </a:lnSpc>
                        <a:spcAft>
                          <a:spcPts val="0"/>
                        </a:spcAft>
                        <a:tabLst>
                          <a:tab pos="1533525" algn="l"/>
                        </a:tabLst>
                      </a:pPr>
                      <a:endParaRPr lang="en-IN" sz="1600">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nSpc>
                          <a:spcPct val="107000"/>
                        </a:lnSpc>
                        <a:spcAft>
                          <a:spcPts val="0"/>
                        </a:spcAft>
                        <a:tabLst>
                          <a:tab pos="1533525" algn="l"/>
                        </a:tabLst>
                      </a:pPr>
                      <a:r>
                        <a:rPr lang="en-IN" sz="1600" b="1" dirty="0">
                          <a:effectLst/>
                        </a:rPr>
                        <a:t> </a:t>
                      </a:r>
                      <a:r>
                        <a:rPr lang="en-IN" sz="1800" b="0" i="0" u="none" strike="noStrike" kern="1200" baseline="0" dirty="0">
                          <a:solidFill>
                            <a:schemeClr val="tx1"/>
                          </a:solidFill>
                          <a:latin typeface="+mn-lt"/>
                          <a:ea typeface="+mn-ea"/>
                          <a:cs typeface="+mn-cs"/>
                        </a:rPr>
                        <a:t>AMICSE0601</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gn="ctr">
                        <a:lnSpc>
                          <a:spcPct val="115000"/>
                        </a:lnSpc>
                        <a:spcAft>
                          <a:spcPts val="1000"/>
                        </a:spcAft>
                      </a:pPr>
                      <a:r>
                        <a:rPr lang="en-US" sz="1600" b="1">
                          <a:effectLst/>
                        </a:rPr>
                        <a:t>L T P</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gn="ctr">
                        <a:lnSpc>
                          <a:spcPct val="115000"/>
                        </a:lnSpc>
                        <a:spcAft>
                          <a:spcPts val="1000"/>
                        </a:spcAft>
                      </a:pPr>
                      <a:r>
                        <a:rPr lang="en-US" sz="1600" b="1" dirty="0">
                          <a:effectLst/>
                        </a:rPr>
                        <a:t>Credits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extLst>
                  <a:ext uri="{0D108BD9-81ED-4DB2-BD59-A6C34878D82A}">
                    <a16:rowId xmlns:a16="http://schemas.microsoft.com/office/drawing/2014/main" val="3676080705"/>
                  </a:ext>
                </a:extLst>
              </a:tr>
              <a:tr h="194913">
                <a:tc gridSpan="2">
                  <a:txBody>
                    <a:bodyPr/>
                    <a:lstStyle/>
                    <a:p>
                      <a:pPr>
                        <a:lnSpc>
                          <a:spcPct val="107000"/>
                        </a:lnSpc>
                        <a:spcAft>
                          <a:spcPts val="0"/>
                        </a:spcAft>
                        <a:tabLst>
                          <a:tab pos="1533525" algn="l"/>
                        </a:tabLst>
                      </a:pPr>
                      <a:r>
                        <a:rPr lang="en-IN" sz="1600" b="1" dirty="0">
                          <a:effectLst/>
                        </a:rPr>
                        <a:t>Course title</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pPr>
                        <a:lnSpc>
                          <a:spcPct val="115000"/>
                        </a:lnSpc>
                        <a:spcAft>
                          <a:spcPts val="1000"/>
                        </a:spcAft>
                      </a:pPr>
                      <a:endParaRPr lang="en-IN" sz="1600">
                        <a:effectLst/>
                        <a:latin typeface="+mn-lt"/>
                        <a:ea typeface="Calibri" panose="020F0502020204030204" pitchFamily="34" charset="0"/>
                        <a:cs typeface="Times New Roman" panose="02020603050405020304" pitchFamily="18" charset="0"/>
                      </a:endParaRPr>
                    </a:p>
                  </a:txBody>
                  <a:tcPr marL="27675" marR="27675" marT="0" marB="0" anchor="ctr"/>
                </a:tc>
                <a:tc>
                  <a:txBody>
                    <a:bodyPr/>
                    <a:lstStyle/>
                    <a:p>
                      <a:pPr>
                        <a:lnSpc>
                          <a:spcPct val="115000"/>
                        </a:lnSpc>
                        <a:spcAft>
                          <a:spcPts val="1000"/>
                        </a:spcAft>
                      </a:pPr>
                      <a:r>
                        <a:rPr lang="en-IN" sz="1800" b="0" i="0" u="none" strike="noStrike" kern="1200" baseline="0" dirty="0">
                          <a:solidFill>
                            <a:schemeClr val="tx1"/>
                          </a:solidFill>
                          <a:latin typeface="+mn-lt"/>
                          <a:ea typeface="+mn-ea"/>
                          <a:cs typeface="+mn-cs"/>
                        </a:rPr>
                        <a:t>ADVANCED JAVA PROGRAMMING</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nchor="ctr"/>
                </a:tc>
                <a:tc>
                  <a:txBody>
                    <a:bodyPr/>
                    <a:lstStyle/>
                    <a:p>
                      <a:pPr algn="ctr">
                        <a:lnSpc>
                          <a:spcPct val="115000"/>
                        </a:lnSpc>
                        <a:spcAft>
                          <a:spcPts val="1000"/>
                        </a:spcAft>
                      </a:pPr>
                      <a:r>
                        <a:rPr lang="en-US" sz="1600" b="1">
                          <a:effectLst/>
                        </a:rPr>
                        <a:t>3  0  0</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gn="ctr">
                        <a:lnSpc>
                          <a:spcPct val="115000"/>
                        </a:lnSpc>
                        <a:spcAft>
                          <a:spcPts val="1000"/>
                        </a:spcAft>
                      </a:pPr>
                      <a:r>
                        <a:rPr lang="en-US" sz="1600" b="1" dirty="0">
                          <a:effectLst/>
                        </a:rPr>
                        <a:t>3</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extLst>
                  <a:ext uri="{0D108BD9-81ED-4DB2-BD59-A6C34878D82A}">
                    <a16:rowId xmlns:a16="http://schemas.microsoft.com/office/drawing/2014/main" val="3210248935"/>
                  </a:ext>
                </a:extLst>
              </a:tr>
              <a:tr h="239643">
                <a:tc gridSpan="5">
                  <a:txBody>
                    <a:bodyPr/>
                    <a:lstStyle/>
                    <a:p>
                      <a:r>
                        <a:rPr lang="en-IN" sz="1600" b="1" dirty="0">
                          <a:effectLst/>
                        </a:rPr>
                        <a:t>Course objective: </a:t>
                      </a:r>
                      <a:r>
                        <a:rPr lang="en-US" sz="1800" b="0" i="0" u="none" strike="noStrike" kern="1200" baseline="0" dirty="0">
                          <a:solidFill>
                            <a:schemeClr val="tx1"/>
                          </a:solidFill>
                          <a:latin typeface="+mn-lt"/>
                          <a:ea typeface="+mn-ea"/>
                          <a:cs typeface="+mn-cs"/>
                        </a:rPr>
                        <a:t>Objective of this course is to provide the ability to design console based, GUI based, web based applications, integrated development environment to create, debug and run multi-tier and enterprise-level applications.</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29139518"/>
                  </a:ext>
                </a:extLst>
              </a:tr>
              <a:tr h="111247">
                <a:tc gridSpan="5">
                  <a:txBody>
                    <a:bodyPr/>
                    <a:lstStyle/>
                    <a:p>
                      <a:pPr algn="just">
                        <a:lnSpc>
                          <a:spcPct val="115000"/>
                        </a:lnSpc>
                        <a:spcAft>
                          <a:spcPts val="0"/>
                        </a:spcAft>
                      </a:pPr>
                      <a:r>
                        <a:rPr lang="en-US" sz="1600" b="1" dirty="0">
                          <a:effectLst/>
                        </a:rPr>
                        <a:t>Pre-requisites: </a:t>
                      </a:r>
                      <a:r>
                        <a:rPr lang="en-US" sz="1800" b="0" i="0" u="none" strike="noStrike" kern="1200" baseline="0" dirty="0">
                          <a:solidFill>
                            <a:schemeClr val="tx1"/>
                          </a:solidFill>
                          <a:latin typeface="+mn-lt"/>
                          <a:ea typeface="+mn-ea"/>
                          <a:cs typeface="+mn-cs"/>
                        </a:rPr>
                        <a:t>Basics of C, C++, and basic concept of Core JAVA.</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03793720"/>
                  </a:ext>
                </a:extLst>
              </a:tr>
              <a:tr h="148286">
                <a:tc gridSpan="5">
                  <a:txBody>
                    <a:bodyPr/>
                    <a:lstStyle/>
                    <a:p>
                      <a:pPr algn="ctr">
                        <a:lnSpc>
                          <a:spcPct val="107000"/>
                        </a:lnSpc>
                        <a:spcAft>
                          <a:spcPts val="0"/>
                        </a:spcAft>
                        <a:tabLst>
                          <a:tab pos="1533525" algn="l"/>
                        </a:tabLst>
                      </a:pPr>
                      <a:r>
                        <a:rPr lang="en-IN" sz="1600" b="1" dirty="0">
                          <a:effectLst/>
                        </a:rPr>
                        <a:t>Course Contents / Syllabus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chemeClr val="accent5">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221405"/>
                  </a:ext>
                </a:extLst>
              </a:tr>
              <a:tr h="230968">
                <a:tc>
                  <a:txBody>
                    <a:bodyPr/>
                    <a:lstStyle/>
                    <a:p>
                      <a:pPr>
                        <a:lnSpc>
                          <a:spcPct val="107000"/>
                        </a:lnSpc>
                        <a:spcAft>
                          <a:spcPts val="0"/>
                        </a:spcAft>
                        <a:tabLst>
                          <a:tab pos="1533525" algn="l"/>
                        </a:tabLst>
                      </a:pPr>
                      <a:r>
                        <a:rPr lang="en-IN" sz="1600" b="1" dirty="0">
                          <a:effectLst/>
                        </a:rPr>
                        <a:t>UNIT-I</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gridSpan="3">
                  <a:txBody>
                    <a:bodyPr/>
                    <a:lstStyle/>
                    <a:p>
                      <a:pPr>
                        <a:lnSpc>
                          <a:spcPct val="107000"/>
                        </a:lnSpc>
                        <a:spcAft>
                          <a:spcPts val="0"/>
                        </a:spcAft>
                        <a:tabLst>
                          <a:tab pos="1533525" algn="l"/>
                        </a:tabLst>
                      </a:pPr>
                      <a:r>
                        <a:rPr lang="en-IN" sz="1600" b="1" dirty="0">
                          <a:effectLst/>
                        </a:rPr>
                        <a:t>INTRODUCTION</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val="3628507392"/>
                  </a:ext>
                </a:extLst>
              </a:tr>
              <a:tr h="269354">
                <a:tc gridSpan="5">
                  <a:txBody>
                    <a:bodyPr/>
                    <a:lstStyle/>
                    <a:p>
                      <a:r>
                        <a:rPr lang="en-US" sz="1600" kern="1200" dirty="0">
                          <a:solidFill>
                            <a:schemeClr val="tx1"/>
                          </a:solidFill>
                          <a:effectLst/>
                          <a:latin typeface="+mn-lt"/>
                          <a:ea typeface="+mn-ea"/>
                          <a:cs typeface="+mn-cs"/>
                        </a:rPr>
                        <a:t>JDBC: Introduction, JDBC Driver, DB Connectivity, Driver Manager, Connection, Statement, Result Set, Prepared </a:t>
                      </a:r>
                      <a:r>
                        <a:rPr lang="en-IN" sz="1600" kern="1200" dirty="0">
                          <a:solidFill>
                            <a:schemeClr val="tx1"/>
                          </a:solidFill>
                          <a:effectLst/>
                          <a:latin typeface="+mn-lt"/>
                          <a:ea typeface="+mn-ea"/>
                          <a:cs typeface="+mn-cs"/>
                        </a:rPr>
                        <a:t>Statement, Transaction Management, Stored Procedures.</a:t>
                      </a:r>
                    </a:p>
                    <a:p>
                      <a:r>
                        <a:rPr lang="en-IN" sz="1600" kern="1200" dirty="0">
                          <a:solidFill>
                            <a:schemeClr val="tx1"/>
                          </a:solidFill>
                          <a:effectLst/>
                          <a:latin typeface="+mn-lt"/>
                          <a:ea typeface="+mn-ea"/>
                          <a:cs typeface="+mn-cs"/>
                        </a:rPr>
                        <a:t>Servlet: Servlet Overview, Servlet API, Servlet Interface, Generic Servlet, HTTP Servlet, Servlet Life Cycle, </a:t>
                      </a:r>
                      <a:r>
                        <a:rPr lang="en-US" sz="1600" kern="1200" dirty="0">
                          <a:solidFill>
                            <a:schemeClr val="tx1"/>
                          </a:solidFill>
                          <a:effectLst/>
                          <a:latin typeface="+mn-lt"/>
                          <a:ea typeface="+mn-ea"/>
                          <a:cs typeface="+mn-cs"/>
                        </a:rPr>
                        <a:t>Redirect requests to other resources, Session Tracking, Event and Listener.</a:t>
                      </a:r>
                      <a:endParaRPr lang="en-IN" sz="1600" kern="1200" dirty="0">
                        <a:solidFill>
                          <a:schemeClr val="tx1"/>
                        </a:solidFill>
                        <a:effectLst/>
                        <a:latin typeface="+mn-lt"/>
                        <a:ea typeface="+mn-ea"/>
                        <a:cs typeface="+mn-cs"/>
                      </a:endParaRPr>
                    </a:p>
                  </a:txBody>
                  <a:tcPr marL="27675" marR="27675" marT="0" marB="0">
                    <a:solidFill>
                      <a:schemeClr val="bg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03277497"/>
                  </a:ext>
                </a:extLst>
              </a:tr>
              <a:tr h="194913">
                <a:tc>
                  <a:txBody>
                    <a:bodyPr/>
                    <a:lstStyle/>
                    <a:p>
                      <a:pPr>
                        <a:lnSpc>
                          <a:spcPct val="107000"/>
                        </a:lnSpc>
                        <a:spcAft>
                          <a:spcPts val="0"/>
                        </a:spcAft>
                        <a:tabLst>
                          <a:tab pos="1533525" algn="l"/>
                        </a:tabLst>
                      </a:pPr>
                      <a:r>
                        <a:rPr lang="en-IN" sz="1600" b="1" dirty="0">
                          <a:effectLst/>
                        </a:rPr>
                        <a:t>UNIT-II</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gridSpan="3">
                  <a:txBody>
                    <a:bodyPr/>
                    <a:lstStyle/>
                    <a:p>
                      <a:pPr algn="just">
                        <a:lnSpc>
                          <a:spcPct val="107000"/>
                        </a:lnSpc>
                        <a:spcAft>
                          <a:spcPts val="0"/>
                        </a:spcAft>
                      </a:pPr>
                      <a:r>
                        <a:rPr lang="en-IN" sz="1800" b="1" i="0" u="none" strike="noStrike" kern="1200" baseline="0" dirty="0">
                          <a:solidFill>
                            <a:schemeClr val="tx1"/>
                          </a:solidFill>
                          <a:latin typeface="+mn-lt"/>
                          <a:ea typeface="+mn-ea"/>
                          <a:cs typeface="+mn-cs"/>
                        </a:rPr>
                        <a:t>JSP</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val="1463311405"/>
                  </a:ext>
                </a:extLst>
              </a:tr>
              <a:tr h="187051">
                <a:tc gridSpan="5">
                  <a:txBody>
                    <a:bodyPr/>
                    <a:lstStyle/>
                    <a:p>
                      <a:r>
                        <a:rPr lang="en-IN" sz="1600" kern="1200" dirty="0">
                          <a:solidFill>
                            <a:schemeClr val="tx1"/>
                          </a:solidFill>
                          <a:effectLst/>
                          <a:latin typeface="+mn-lt"/>
                          <a:ea typeface="+mn-ea"/>
                          <a:cs typeface="+mn-cs"/>
                        </a:rPr>
                        <a:t>JSP: Introduction, Overview, JSP </a:t>
                      </a:r>
                      <a:r>
                        <a:rPr lang="en-IN" sz="1600" kern="1200" dirty="0" err="1">
                          <a:solidFill>
                            <a:schemeClr val="tx1"/>
                          </a:solidFill>
                          <a:effectLst/>
                          <a:latin typeface="+mn-lt"/>
                          <a:ea typeface="+mn-ea"/>
                          <a:cs typeface="+mn-cs"/>
                        </a:rPr>
                        <a:t>Scriptlet</a:t>
                      </a:r>
                      <a:r>
                        <a:rPr lang="en-IN" sz="1600" kern="1200" dirty="0">
                          <a:solidFill>
                            <a:schemeClr val="tx1"/>
                          </a:solidFill>
                          <a:effectLst/>
                          <a:latin typeface="+mn-lt"/>
                          <a:ea typeface="+mn-ea"/>
                          <a:cs typeface="+mn-cs"/>
                        </a:rPr>
                        <a:t> Tag, JSP expression Tag, JSP declaration Tag, Life Cycle of JSP, JSP API, Implicit Objects: JSP request, JSP response, JSP config, JSP session, JSP Application, JSP Page Context; JSP Page, JSP Exception.</a:t>
                      </a: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39041926"/>
                  </a:ext>
                </a:extLst>
              </a:tr>
              <a:tr h="194913">
                <a:tc>
                  <a:txBody>
                    <a:bodyPr/>
                    <a:lstStyle/>
                    <a:p>
                      <a:pPr>
                        <a:lnSpc>
                          <a:spcPct val="107000"/>
                        </a:lnSpc>
                        <a:spcAft>
                          <a:spcPts val="0"/>
                        </a:spcAft>
                        <a:tabLst>
                          <a:tab pos="1533525" algn="l"/>
                        </a:tabLst>
                      </a:pPr>
                      <a:r>
                        <a:rPr lang="en-IN" sz="1600" b="1" dirty="0">
                          <a:effectLst/>
                        </a:rPr>
                        <a:t>UNIT-III</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gridSpan="3">
                  <a:txBody>
                    <a:bodyPr/>
                    <a:lstStyle/>
                    <a:p>
                      <a:pPr>
                        <a:lnSpc>
                          <a:spcPct val="107000"/>
                        </a:lnSpc>
                        <a:spcAft>
                          <a:spcPts val="0"/>
                        </a:spcAft>
                        <a:tabLst>
                          <a:tab pos="1533525" algn="l"/>
                        </a:tabLst>
                      </a:pPr>
                      <a:r>
                        <a:rPr lang="en-IN" sz="1800" b="1" i="0" u="none" strike="noStrike" kern="1200" baseline="0" dirty="0">
                          <a:solidFill>
                            <a:schemeClr val="tx1"/>
                          </a:solidFill>
                          <a:latin typeface="+mn-lt"/>
                          <a:ea typeface="+mn-ea"/>
                          <a:cs typeface="+mn-cs"/>
                        </a:rPr>
                        <a:t>Spring 5.0</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val="1357938041"/>
                  </a:ext>
                </a:extLst>
              </a:tr>
              <a:tr h="359138">
                <a:tc gridSpan="5">
                  <a:txBody>
                    <a:bodyPr/>
                    <a:lstStyle/>
                    <a:p>
                      <a:r>
                        <a:rPr lang="en-US" sz="1600" kern="1200" dirty="0">
                          <a:solidFill>
                            <a:schemeClr val="tx1"/>
                          </a:solidFill>
                          <a:effectLst/>
                          <a:latin typeface="+mn-lt"/>
                          <a:ea typeface="+mn-ea"/>
                          <a:cs typeface="+mn-cs"/>
                        </a:rPr>
                        <a:t>Spring 5.0: Spring Core Introduction and Overview, Managing Beans, The Spring Container, The Factory Pattern, Dependency Injection (DI), Spring Managed Bean Lifecycle, Constructor Injection, Metadata/ Configuration: Life </a:t>
                      </a:r>
                      <a:r>
                        <a:rPr lang="en-IN" sz="1600" kern="1200" dirty="0">
                          <a:solidFill>
                            <a:schemeClr val="tx1"/>
                          </a:solidFill>
                          <a:effectLst/>
                          <a:latin typeface="+mn-lt"/>
                          <a:ea typeface="+mn-ea"/>
                          <a:cs typeface="+mn-cs"/>
                        </a:rPr>
                        <a:t>Cycle Annotations, Java Configuration, XML Free configuration.</a:t>
                      </a:r>
                    </a:p>
                  </a:txBody>
                  <a:tcPr marL="27675" marR="27675" marT="0" marB="0">
                    <a:solidFill>
                      <a:srgbClr val="FFFF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11353003"/>
                  </a:ext>
                </a:extLst>
              </a:tr>
            </a:tbl>
          </a:graphicData>
        </a:graphic>
      </p:graphicFrame>
    </p:spTree>
    <p:extLst>
      <p:ext uri="{BB962C8B-B14F-4D97-AF65-F5344CB8AC3E}">
        <p14:creationId xmlns:p14="http://schemas.microsoft.com/office/powerpoint/2010/main" val="2806197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208" y="986907"/>
            <a:ext cx="8305800" cy="5029200"/>
          </a:xfrm>
        </p:spPr>
        <p:txBody>
          <a:bodyPr>
            <a:normAutofit/>
          </a:bodyPr>
          <a:lstStyle/>
          <a:p>
            <a:pPr algn="just"/>
            <a:r>
              <a:rPr lang="en-US" sz="1600" b="0" i="0" dirty="0">
                <a:solidFill>
                  <a:srgbClr val="444444"/>
                </a:solidFill>
                <a:effectLst/>
                <a:latin typeface="Times New Roman" panose="02020603050405020304" pitchFamily="18" charset="0"/>
                <a:cs typeface="Times New Roman" panose="02020603050405020304" pitchFamily="18" charset="0"/>
              </a:rPr>
              <a:t>The Email class provides a service, that is, sending of messages over the Internet using the mail protocol. Instead of having the Person class initializing an instance of the Email class, we first create an interface, </a:t>
            </a:r>
            <a:r>
              <a:rPr lang="en-US" sz="1600" b="0" i="0" dirty="0" err="1">
                <a:solidFill>
                  <a:srgbClr val="444444"/>
                </a:solidFill>
                <a:effectLst/>
                <a:latin typeface="Times New Roman" panose="02020603050405020304" pitchFamily="18" charset="0"/>
                <a:cs typeface="Times New Roman" panose="02020603050405020304" pitchFamily="18" charset="0"/>
              </a:rPr>
              <a:t>MessageService</a:t>
            </a:r>
            <a:r>
              <a:rPr lang="en-US" sz="1600" b="0" i="0" dirty="0">
                <a:solidFill>
                  <a:srgbClr val="444444"/>
                </a:solidFill>
                <a:effectLst/>
                <a:latin typeface="Times New Roman" panose="02020603050405020304" pitchFamily="18" charset="0"/>
                <a:cs typeface="Times New Roman" panose="02020603050405020304" pitchFamily="18" charset="0"/>
              </a:rPr>
              <a:t>, and make the Person class using this interface instead. This removes the tight dependency that the Person class has on the Email and replaces it with an abstract message delivery interface.</a:t>
            </a:r>
          </a:p>
          <a:p>
            <a:pPr algn="just"/>
            <a:endParaRPr lang="en-US" sz="1100" dirty="0">
              <a:solidFill>
                <a:srgbClr val="444444"/>
              </a:solidFill>
              <a:latin typeface="Open Sans" panose="020B0606030504020204" pitchFamily="34"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000000"/>
                </a:solidFill>
                <a:effectLst/>
                <a:latin typeface="Times New Roman" panose="02020603050405020304" pitchFamily="18" charset="0"/>
                <a:cs typeface="Times New Roman" panose="02020603050405020304" pitchFamily="18" charset="0"/>
              </a:rPr>
              <a:t>Better Design</a:t>
            </a:r>
          </a:p>
        </p:txBody>
      </p:sp>
      <p:pic>
        <p:nvPicPr>
          <p:cNvPr id="8" name="Picture 7">
            <a:extLst>
              <a:ext uri="{FF2B5EF4-FFF2-40B4-BE49-F238E27FC236}">
                <a16:creationId xmlns:a16="http://schemas.microsoft.com/office/drawing/2014/main" id="{AA15383B-D33E-1E1C-9F48-03841E778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24089"/>
            <a:ext cx="7262489" cy="3932261"/>
          </a:xfrm>
          <a:prstGeom prst="rect">
            <a:avLst/>
          </a:prstGeom>
        </p:spPr>
      </p:pic>
    </p:spTree>
    <p:extLst>
      <p:ext uri="{BB962C8B-B14F-4D97-AF65-F5344CB8AC3E}">
        <p14:creationId xmlns:p14="http://schemas.microsoft.com/office/powerpoint/2010/main" val="3955271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208" y="986907"/>
            <a:ext cx="8305800" cy="5029200"/>
          </a:xfrm>
        </p:spPr>
        <p:txBody>
          <a:bodyPr>
            <a:normAutofit/>
          </a:bodyPr>
          <a:lstStyle/>
          <a:p>
            <a:pPr algn="just"/>
            <a:r>
              <a:rPr lang="en-US" sz="1600" b="0" i="0" dirty="0">
                <a:solidFill>
                  <a:srgbClr val="444444"/>
                </a:solidFill>
                <a:effectLst/>
                <a:latin typeface="Times New Roman" panose="02020603050405020304" pitchFamily="18" charset="0"/>
                <a:cs typeface="Times New Roman" panose="02020603050405020304" pitchFamily="18" charset="0"/>
              </a:rPr>
              <a:t>The Email class provides a service, that is, sending of messages over the Internet using the mail protocol. Instead of having the Person class initializing an instance of the Email class, we first create an interface, </a:t>
            </a:r>
            <a:r>
              <a:rPr lang="en-US" sz="1600" b="0" i="0" dirty="0" err="1">
                <a:solidFill>
                  <a:srgbClr val="444444"/>
                </a:solidFill>
                <a:effectLst/>
                <a:latin typeface="Times New Roman" panose="02020603050405020304" pitchFamily="18" charset="0"/>
                <a:cs typeface="Times New Roman" panose="02020603050405020304" pitchFamily="18" charset="0"/>
              </a:rPr>
              <a:t>MessageService</a:t>
            </a:r>
            <a:r>
              <a:rPr lang="en-US" sz="1600" b="0" i="0" dirty="0">
                <a:solidFill>
                  <a:srgbClr val="444444"/>
                </a:solidFill>
                <a:effectLst/>
                <a:latin typeface="Times New Roman" panose="02020603050405020304" pitchFamily="18" charset="0"/>
                <a:cs typeface="Times New Roman" panose="02020603050405020304" pitchFamily="18" charset="0"/>
              </a:rPr>
              <a:t>, and make the Person class using this interface instead. This removes the tight dependency that the Person class has on the Email and replaces it with an abstract message delivery interface.</a:t>
            </a:r>
          </a:p>
          <a:p>
            <a:pPr algn="just"/>
            <a:endParaRPr lang="en-US" sz="1100" dirty="0">
              <a:solidFill>
                <a:srgbClr val="444444"/>
              </a:solidFill>
              <a:latin typeface="Open Sans" panose="020B0606030504020204" pitchFamily="34"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000000"/>
                </a:solidFill>
                <a:effectLst/>
                <a:latin typeface="Times New Roman" panose="02020603050405020304" pitchFamily="18" charset="0"/>
                <a:cs typeface="Times New Roman" panose="02020603050405020304" pitchFamily="18" charset="0"/>
              </a:rPr>
              <a:t>Better Design</a:t>
            </a:r>
          </a:p>
        </p:txBody>
      </p:sp>
      <p:pic>
        <p:nvPicPr>
          <p:cNvPr id="8" name="Picture 7">
            <a:extLst>
              <a:ext uri="{FF2B5EF4-FFF2-40B4-BE49-F238E27FC236}">
                <a16:creationId xmlns:a16="http://schemas.microsoft.com/office/drawing/2014/main" id="{AA15383B-D33E-1E1C-9F48-03841E778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24089"/>
            <a:ext cx="7262489" cy="3932261"/>
          </a:xfrm>
          <a:prstGeom prst="rect">
            <a:avLst/>
          </a:prstGeom>
        </p:spPr>
      </p:pic>
    </p:spTree>
    <p:extLst>
      <p:ext uri="{BB962C8B-B14F-4D97-AF65-F5344CB8AC3E}">
        <p14:creationId xmlns:p14="http://schemas.microsoft.com/office/powerpoint/2010/main" val="3606050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i="0" dirty="0">
                <a:solidFill>
                  <a:srgbClr val="444444"/>
                </a:solidFill>
                <a:effectLst/>
                <a:latin typeface="Open Sans" panose="020B0606030504020204" pitchFamily="34" charset="0"/>
              </a:rPr>
              <a:t>How Dependency Injection is advantageous?</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lnSpcReduction="10000"/>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Note that the Person class is not initializing the message service but it is expecting it as a parameter of its constructor.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This is a key element in the design. It improves modularity, extendibility and testing.</a:t>
            </a:r>
          </a:p>
          <a:p>
            <a:pPr algn="just"/>
            <a:r>
              <a:rPr lang="en-US" sz="2400" b="1" i="0" dirty="0">
                <a:solidFill>
                  <a:srgbClr val="444444"/>
                </a:solidFill>
                <a:effectLst/>
                <a:latin typeface="Times New Roman" panose="02020603050405020304" pitchFamily="18" charset="0"/>
                <a:cs typeface="Times New Roman" panose="02020603050405020304" pitchFamily="18" charset="0"/>
              </a:rPr>
              <a:t>The Person class is not dependent on any implementation, but on a service defined by an interface. </a:t>
            </a:r>
            <a:r>
              <a:rPr lang="en-US" sz="2400" b="0" i="0" dirty="0">
                <a:solidFill>
                  <a:srgbClr val="444444"/>
                </a:solidFill>
                <a:effectLst/>
                <a:latin typeface="Times New Roman" panose="02020603050405020304" pitchFamily="18" charset="0"/>
                <a:cs typeface="Times New Roman" panose="02020603050405020304" pitchFamily="18" charset="0"/>
              </a:rPr>
              <a:t>This means that we can use the Person class without having to worry about the underlying implementation of the message service.</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Furthermore, different Person instances can be instantiated using different message services.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Best </a:t>
            </a:r>
            <a:r>
              <a:rPr lang="en-US" sz="2400" b="0" i="0" dirty="0" err="1">
                <a:solidFill>
                  <a:srgbClr val="444444"/>
                </a:solidFill>
                <a:effectLst/>
                <a:latin typeface="Times New Roman" panose="02020603050405020304" pitchFamily="18" charset="0"/>
                <a:cs typeface="Times New Roman" panose="02020603050405020304" pitchFamily="18" charset="0"/>
              </a:rPr>
              <a:t>Eg.</a:t>
            </a:r>
            <a:r>
              <a:rPr lang="en-US" sz="2400" b="0" i="0" dirty="0">
                <a:solidFill>
                  <a:srgbClr val="444444"/>
                </a:solidFill>
                <a:effectLst/>
                <a:latin typeface="Times New Roman" panose="02020603050405020304" pitchFamily="18" charset="0"/>
                <a:cs typeface="Times New Roman" panose="02020603050405020304" pitchFamily="18" charset="0"/>
              </a:rPr>
              <a:t> Comparator object sent as parameter to </a:t>
            </a:r>
            <a:r>
              <a:rPr lang="en-US" sz="2400" b="0" i="0" dirty="0" err="1">
                <a:solidFill>
                  <a:srgbClr val="444444"/>
                </a:solidFill>
                <a:effectLst/>
                <a:latin typeface="Times New Roman" panose="02020603050405020304" pitchFamily="18" charset="0"/>
                <a:cs typeface="Times New Roman" panose="02020603050405020304" pitchFamily="18" charset="0"/>
              </a:rPr>
              <a:t>TreeSet</a:t>
            </a:r>
            <a:r>
              <a:rPr lang="en-US" sz="2400" b="0" i="0" dirty="0">
                <a:solidFill>
                  <a:srgbClr val="444444"/>
                </a:solidFill>
                <a:effectLst/>
                <a:latin typeface="Times New Roman" panose="02020603050405020304" pitchFamily="18" charset="0"/>
                <a:cs typeface="Times New Roman" panose="02020603050405020304" pitchFamily="18" charset="0"/>
              </a:rPr>
              <a:t> or </a:t>
            </a:r>
            <a:r>
              <a:rPr lang="en-US" sz="2400" b="0" i="0" dirty="0" err="1">
                <a:solidFill>
                  <a:srgbClr val="444444"/>
                </a:solidFill>
                <a:effectLst/>
                <a:latin typeface="Times New Roman" panose="02020603050405020304" pitchFamily="18" charset="0"/>
                <a:cs typeface="Times New Roman" panose="02020603050405020304" pitchFamily="18" charset="0"/>
              </a:rPr>
              <a:t>TreeMap</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155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i="0" dirty="0">
                <a:solidFill>
                  <a:srgbClr val="444444"/>
                </a:solidFill>
                <a:effectLst/>
                <a:latin typeface="Open Sans" panose="020B0606030504020204" pitchFamily="34" charset="0"/>
              </a:rPr>
              <a:t>How Dependency Injection is advantageous?</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pic>
        <p:nvPicPr>
          <p:cNvPr id="9" name="Content Placeholder 8" descr="Diagram&#10;&#10;Description automatically generated">
            <a:extLst>
              <a:ext uri="{FF2B5EF4-FFF2-40B4-BE49-F238E27FC236}">
                <a16:creationId xmlns:a16="http://schemas.microsoft.com/office/drawing/2014/main" id="{3D1F1120-4E52-7808-8A50-0CB7D8A71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907330"/>
            <a:ext cx="8153400" cy="3329782"/>
          </a:xfrm>
        </p:spPr>
      </p:pic>
      <p:sp>
        <p:nvSpPr>
          <p:cNvPr id="12" name="TextBox 11">
            <a:extLst>
              <a:ext uri="{FF2B5EF4-FFF2-40B4-BE49-F238E27FC236}">
                <a16:creationId xmlns:a16="http://schemas.microsoft.com/office/drawing/2014/main" id="{FE5D16D3-0308-E944-D81F-E21F4FCDDF45}"/>
              </a:ext>
            </a:extLst>
          </p:cNvPr>
          <p:cNvSpPr txBox="1"/>
          <p:nvPr/>
        </p:nvSpPr>
        <p:spPr>
          <a:xfrm>
            <a:off x="228600" y="4461310"/>
            <a:ext cx="8686800" cy="1754326"/>
          </a:xfrm>
          <a:prstGeom prst="rect">
            <a:avLst/>
          </a:prstGeom>
          <a:noFill/>
        </p:spPr>
        <p:txBody>
          <a:bodyPr wrap="square">
            <a:spAutoFit/>
          </a:bodyPr>
          <a:lstStyle/>
          <a:p>
            <a:pPr algn="just"/>
            <a:r>
              <a:rPr lang="en-US" b="0" i="0" dirty="0">
                <a:solidFill>
                  <a:srgbClr val="444444"/>
                </a:solidFill>
                <a:effectLst/>
                <a:latin typeface="Times New Roman" panose="02020603050405020304" pitchFamily="18" charset="0"/>
                <a:cs typeface="Times New Roman" panose="02020603050405020304" pitchFamily="18" charset="0"/>
              </a:rPr>
              <a:t>Dependency Injection can help us initializing objects and provide these objects all the necessary resources (ingredients).</a:t>
            </a:r>
          </a:p>
          <a:p>
            <a:pPr algn="just"/>
            <a:r>
              <a:rPr lang="en-US" b="0" i="0" dirty="0">
                <a:solidFill>
                  <a:srgbClr val="444444"/>
                </a:solidFill>
                <a:effectLst/>
                <a:latin typeface="Times New Roman" panose="02020603050405020304" pitchFamily="18" charset="0"/>
                <a:cs typeface="Times New Roman" panose="02020603050405020304" pitchFamily="18" charset="0"/>
              </a:rPr>
              <a:t>For example, the Person class requires an instance of </a:t>
            </a:r>
            <a:r>
              <a:rPr lang="en-US" b="0" i="0" dirty="0" err="1">
                <a:solidFill>
                  <a:srgbClr val="444444"/>
                </a:solidFill>
                <a:effectLst/>
                <a:latin typeface="Times New Roman" panose="02020603050405020304" pitchFamily="18" charset="0"/>
                <a:cs typeface="Times New Roman" panose="02020603050405020304" pitchFamily="18" charset="0"/>
              </a:rPr>
              <a:t>MessageService</a:t>
            </a:r>
            <a:r>
              <a:rPr lang="en-US" b="0" i="0" dirty="0">
                <a:solidFill>
                  <a:srgbClr val="444444"/>
                </a:solidFill>
                <a:effectLst/>
                <a:latin typeface="Times New Roman" panose="02020603050405020304" pitchFamily="18" charset="0"/>
                <a:cs typeface="Times New Roman" panose="02020603050405020304" pitchFamily="18" charset="0"/>
              </a:rPr>
              <a:t>. </a:t>
            </a:r>
          </a:p>
          <a:p>
            <a:pPr algn="just"/>
            <a:r>
              <a:rPr lang="en-US" b="0" i="0" dirty="0">
                <a:solidFill>
                  <a:srgbClr val="444444"/>
                </a:solidFill>
                <a:effectLst/>
                <a:latin typeface="Times New Roman" panose="02020603050405020304" pitchFamily="18" charset="0"/>
                <a:cs typeface="Times New Roman" panose="02020603050405020304" pitchFamily="18" charset="0"/>
              </a:rPr>
              <a:t>The dependency injection framework will provide that for us.</a:t>
            </a:r>
          </a:p>
          <a:p>
            <a:pPr algn="just"/>
            <a:r>
              <a:rPr lang="en-US" b="0" i="0" dirty="0">
                <a:solidFill>
                  <a:srgbClr val="444444"/>
                </a:solidFill>
                <a:effectLst/>
                <a:latin typeface="Times New Roman" panose="02020603050405020304" pitchFamily="18" charset="0"/>
                <a:cs typeface="Times New Roman" panose="02020603050405020304" pitchFamily="18" charset="0"/>
              </a:rPr>
              <a:t>Spring's Dependency Injection functionality is implemented using this </a:t>
            </a:r>
            <a:r>
              <a:rPr lang="en-US" b="0" i="0" dirty="0" err="1">
                <a:solidFill>
                  <a:srgbClr val="444444"/>
                </a:solidFill>
                <a:effectLst/>
                <a:latin typeface="Times New Roman" panose="02020603050405020304" pitchFamily="18" charset="0"/>
                <a:cs typeface="Times New Roman" panose="02020603050405020304" pitchFamily="18" charset="0"/>
              </a:rPr>
              <a:t>BeanFactory</a:t>
            </a:r>
            <a:r>
              <a:rPr lang="en-US" b="0" i="0" dirty="0">
                <a:solidFill>
                  <a:srgbClr val="444444"/>
                </a:solidFill>
                <a:effectLst/>
                <a:latin typeface="Times New Roman" panose="02020603050405020304" pitchFamily="18" charset="0"/>
                <a:cs typeface="Times New Roman" panose="02020603050405020304" pitchFamily="18" charset="0"/>
              </a:rPr>
              <a:t> interface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4889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IN" sz="1800" b="1" i="0" dirty="0">
                <a:solidFill>
                  <a:srgbClr val="000000"/>
                </a:solidFill>
                <a:effectLst/>
                <a:latin typeface="ff6"/>
              </a:rPr>
              <a:t>Benefits of DI is</a:t>
            </a:r>
          </a:p>
          <a:p>
            <a:r>
              <a:rPr lang="en-IN" sz="1600" dirty="0">
                <a:latin typeface="Times New Roman" panose="02020603050405020304" pitchFamily="18" charset="0"/>
                <a:cs typeface="Times New Roman" pitchFamily="18" charset="0"/>
              </a:rPr>
              <a:t>Reduced glue code</a:t>
            </a:r>
          </a:p>
          <a:p>
            <a:r>
              <a:rPr lang="en-IN" sz="1600" dirty="0">
                <a:latin typeface="Times New Roman" panose="02020603050405020304" pitchFamily="18" charset="0"/>
                <a:cs typeface="Times New Roman" pitchFamily="18" charset="0"/>
              </a:rPr>
              <a:t>Simplified application configuration and improved testability</a:t>
            </a:r>
          </a:p>
          <a:p>
            <a:r>
              <a:rPr lang="en-IN" sz="1600" dirty="0">
                <a:latin typeface="Times New Roman" panose="02020603050405020304" pitchFamily="18" charset="0"/>
                <a:cs typeface="Times New Roman" pitchFamily="18" charset="0"/>
              </a:rPr>
              <a:t>Ability to manage common dependencies</a:t>
            </a:r>
          </a:p>
          <a:p>
            <a:r>
              <a:rPr lang="en-IN" sz="1600" b="1" dirty="0">
                <a:latin typeface="Times New Roman" panose="02020603050405020304" pitchFamily="18" charset="0"/>
                <a:cs typeface="Times New Roman" pitchFamily="18" charset="0"/>
              </a:rPr>
              <a:t>ALL</a:t>
            </a:r>
          </a:p>
          <a:p>
            <a:pPr marL="0" indent="0">
              <a:buNone/>
            </a:pPr>
            <a:r>
              <a:rPr lang="en-IN" sz="1600" b="1" dirty="0">
                <a:latin typeface="Times New Roman" panose="02020603050405020304" pitchFamily="18" charset="0"/>
                <a:cs typeface="Times New Roman" pitchFamily="18" charset="0"/>
              </a:rPr>
              <a:t>2. Spring’s DI implementation is based around two core java concepts</a:t>
            </a:r>
          </a:p>
          <a:p>
            <a:r>
              <a:rPr lang="en-IN" sz="1600" b="1" dirty="0">
                <a:latin typeface="Times New Roman" panose="02020603050405020304" pitchFamily="18" charset="0"/>
                <a:cs typeface="Times New Roman" pitchFamily="18" charset="0"/>
              </a:rPr>
              <a:t>JavaBeans/Interfaces</a:t>
            </a:r>
          </a:p>
          <a:p>
            <a:r>
              <a:rPr lang="en-IN" sz="1600" dirty="0">
                <a:latin typeface="Times New Roman" panose="02020603050405020304" pitchFamily="18" charset="0"/>
                <a:cs typeface="Times New Roman" pitchFamily="18" charset="0"/>
              </a:rPr>
              <a:t>Java Object</a:t>
            </a:r>
          </a:p>
          <a:p>
            <a:r>
              <a:rPr lang="en-IN" sz="1600" dirty="0">
                <a:latin typeface="Times New Roman" panose="02020603050405020304" pitchFamily="18" charset="0"/>
                <a:cs typeface="Times New Roman" pitchFamily="18" charset="0"/>
              </a:rPr>
              <a:t>Method</a:t>
            </a:r>
          </a:p>
          <a:p>
            <a:pPr marL="0" indent="0">
              <a:buNone/>
            </a:pPr>
            <a:r>
              <a:rPr lang="en-IN" sz="1600" b="1" dirty="0">
                <a:latin typeface="Times New Roman" panose="02020603050405020304" pitchFamily="18" charset="0"/>
                <a:cs typeface="Times New Roman" pitchFamily="18" charset="0"/>
              </a:rPr>
              <a:t>3. </a:t>
            </a:r>
            <a:r>
              <a:rPr lang="en-US" sz="1600" b="1" dirty="0">
                <a:latin typeface="Times New Roman" panose="02020603050405020304" pitchFamily="18" charset="0"/>
                <a:cs typeface="Times New Roman" pitchFamily="18" charset="0"/>
              </a:rPr>
              <a:t>Which spring module provides the capability of DI or IOC?</a:t>
            </a:r>
            <a:endParaRPr lang="en-IN" sz="1600" b="1" dirty="0">
              <a:latin typeface="Times New Roman" panose="02020603050405020304" pitchFamily="18" charset="0"/>
              <a:cs typeface="Times New Roman" pitchFamily="18" charset="0"/>
            </a:endParaRPr>
          </a:p>
          <a:p>
            <a:r>
              <a:rPr lang="en-IN" sz="1600" dirty="0">
                <a:latin typeface="Times New Roman" panose="02020603050405020304" pitchFamily="18" charset="0"/>
                <a:cs typeface="Times New Roman" pitchFamily="18" charset="0"/>
              </a:rPr>
              <a:t>Spring web</a:t>
            </a:r>
          </a:p>
          <a:p>
            <a:r>
              <a:rPr lang="en-IN" sz="1600" b="1" dirty="0">
                <a:latin typeface="Times New Roman" panose="02020603050405020304" pitchFamily="18" charset="0"/>
                <a:cs typeface="Times New Roman" pitchFamily="18" charset="0"/>
              </a:rPr>
              <a:t>Core container</a:t>
            </a:r>
          </a:p>
          <a:p>
            <a:r>
              <a:rPr lang="en-IN" sz="1600" dirty="0">
                <a:latin typeface="Times New Roman" panose="02020603050405020304" pitchFamily="18" charset="0"/>
                <a:cs typeface="Times New Roman" pitchFamily="18" charset="0"/>
              </a:rPr>
              <a:t>AOP</a:t>
            </a:r>
          </a:p>
          <a:p>
            <a:r>
              <a:rPr lang="en-IN" sz="1600" dirty="0">
                <a:latin typeface="Times New Roman" panose="02020603050405020304" pitchFamily="18" charset="0"/>
                <a:cs typeface="Times New Roman" pitchFamily="18" charset="0"/>
              </a:rPr>
              <a:t>Data access</a:t>
            </a:r>
          </a:p>
          <a:p>
            <a:pPr marL="0" indent="0">
              <a:buNone/>
            </a:pPr>
            <a:r>
              <a:rPr lang="en-IN" sz="1600" b="1" dirty="0">
                <a:latin typeface="Times New Roman" panose="02020603050405020304" pitchFamily="18" charset="0"/>
                <a:cs typeface="Times New Roman" pitchFamily="18" charset="0"/>
              </a:rPr>
              <a:t>4. </a:t>
            </a:r>
            <a:r>
              <a:rPr lang="en-US" sz="1600" b="1" dirty="0">
                <a:latin typeface="Times New Roman" panose="02020603050405020304" pitchFamily="18" charset="0"/>
                <a:cs typeface="Times New Roman" pitchFamily="18" charset="0"/>
              </a:rPr>
              <a:t>How does spring achieve DI or IOC?</a:t>
            </a:r>
            <a:endParaRPr lang="en-IN" sz="1600" b="1" dirty="0">
              <a:latin typeface="Times New Roman" panose="02020603050405020304" pitchFamily="18" charset="0"/>
              <a:cs typeface="Times New Roman" pitchFamily="18" charset="0"/>
            </a:endParaRPr>
          </a:p>
          <a:p>
            <a:pPr marL="0" indent="0">
              <a:buNone/>
            </a:pPr>
            <a:r>
              <a:rPr lang="en-US" sz="1400" b="0" i="0" dirty="0">
                <a:solidFill>
                  <a:srgbClr val="1B334B"/>
                </a:solidFill>
                <a:effectLst/>
                <a:latin typeface="Arial" panose="020B0604020202020204" pitchFamily="34" charset="0"/>
              </a:rPr>
              <a:t>Service locator pattern/ </a:t>
            </a:r>
            <a:r>
              <a:rPr lang="en-US" sz="1400" b="1" i="0" dirty="0">
                <a:solidFill>
                  <a:srgbClr val="1B334B"/>
                </a:solidFill>
                <a:effectLst/>
                <a:latin typeface="Arial" panose="020B0604020202020204" pitchFamily="34" charset="0"/>
              </a:rPr>
              <a:t>Factory pattern</a:t>
            </a:r>
            <a:endParaRPr lang="en-IN" sz="2400" b="1"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1CDC8188-16F8-492B-8019-F9CBD0E058F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DAILY QUIZ 3</a:t>
            </a:r>
          </a:p>
          <a:p>
            <a:pPr lvl="0" algn="ctr">
              <a:spcBef>
                <a:spcPct val="0"/>
              </a:spcBef>
              <a:defRPr/>
            </a:pPr>
            <a:endParaRPr lang="en-US" dirty="0"/>
          </a:p>
        </p:txBody>
      </p:sp>
    </p:spTree>
    <p:extLst>
      <p:ext uri="{BB962C8B-B14F-4D97-AF65-F5344CB8AC3E}">
        <p14:creationId xmlns:p14="http://schemas.microsoft.com/office/powerpoint/2010/main" val="1941241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provide a brief about Inversion of Control (IoC) used in DI.</a:t>
            </a:r>
          </a:p>
        </p:txBody>
      </p:sp>
      <p:sp>
        <p:nvSpPr>
          <p:cNvPr id="4" name="Date Placeholder 3"/>
          <p:cNvSpPr>
            <a:spLocks noGrp="1"/>
          </p:cNvSpPr>
          <p:nvPr>
            <p:ph type="dt" sz="half" idx="10"/>
          </p:nvPr>
        </p:nvSpPr>
        <p:spPr/>
        <p:txBody>
          <a:bodyPr/>
          <a:lstStyle/>
          <a:p>
            <a:fld id="{867D0ECA-7262-491F-9FFA-E8A3F6D76684}"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058782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44444"/>
                </a:solidFill>
                <a:effectLst/>
                <a:latin typeface="Open Sans" panose="020B0606030504020204" pitchFamily="34" charset="0"/>
              </a:rPr>
              <a:t>Inversion of Control (IoC)</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Inversion of Control (IoC) means that objects do not construct other objects on which they rely on.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Instead, the application will get these objects from an external framework (an IoC container).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One method which provides these objects to the application is called Dependency Injection (DI), another is Factory Pattern .</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3085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0" i="0" dirty="0">
                <a:solidFill>
                  <a:srgbClr val="444444"/>
                </a:solidFill>
                <a:effectLst/>
                <a:latin typeface="Open Sans" panose="020B0606030504020204" pitchFamily="34" charset="0"/>
              </a:rPr>
              <a:t> </a:t>
            </a:r>
            <a:r>
              <a:rPr lang="en-US" sz="2800" b="1" i="0" dirty="0">
                <a:solidFill>
                  <a:srgbClr val="444444"/>
                </a:solidFill>
                <a:effectLst/>
                <a:latin typeface="Open Sans" panose="020B0606030504020204" pitchFamily="34" charset="0"/>
              </a:rPr>
              <a:t>Why previous tight dependency is not preferred?</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If third party class need to be replaced, later due to Business or Technical reasons, all the classes directly dependent on this class, need to be changed, and again Tested, </a:t>
            </a:r>
            <a:r>
              <a:rPr lang="en-US" sz="2400" b="0" i="0" dirty="0" err="1">
                <a:solidFill>
                  <a:srgbClr val="444444"/>
                </a:solidFill>
                <a:effectLst/>
                <a:latin typeface="Times New Roman" panose="02020603050405020304" pitchFamily="18" charset="0"/>
                <a:cs typeface="Times New Roman" panose="02020603050405020304" pitchFamily="18" charset="0"/>
              </a:rPr>
              <a:t>etc</a:t>
            </a:r>
            <a:r>
              <a:rPr lang="en-US" sz="2400" b="0" i="0" dirty="0">
                <a:solidFill>
                  <a:srgbClr val="444444"/>
                </a:solidFill>
                <a:effectLst/>
                <a:latin typeface="Times New Roman" panose="02020603050405020304" pitchFamily="18" charset="0"/>
                <a:cs typeface="Times New Roman" panose="02020603050405020304" pitchFamily="18" charset="0"/>
              </a:rPr>
              <a:t>… which is time consuming and shoots up cost of Project.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This tight dependency can be avoided, by using Dependency Injection Framework such as Spring, as shown in next diagram</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0175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working of DI with Spring Framework (Spring Beans)</a:t>
            </a:r>
          </a:p>
        </p:txBody>
      </p:sp>
      <p:sp>
        <p:nvSpPr>
          <p:cNvPr id="4" name="Date Placeholder 3"/>
          <p:cNvSpPr>
            <a:spLocks noGrp="1"/>
          </p:cNvSpPr>
          <p:nvPr>
            <p:ph type="dt" sz="half" idx="10"/>
          </p:nvPr>
        </p:nvSpPr>
        <p:spPr/>
        <p:txBody>
          <a:bodyPr/>
          <a:lstStyle/>
          <a:p>
            <a:fld id="{867D0ECA-7262-491F-9FFA-E8A3F6D76684}"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701132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0" i="0" u="none" strike="noStrike" baseline="0" dirty="0">
                <a:latin typeface="CIDFont+F2"/>
              </a:rPr>
              <a:t>Spring Managed Bean Lifecycle</a:t>
            </a:r>
            <a:endParaRPr lang="en-IN" sz="3600" b="1" i="0" dirty="0">
              <a:solidFill>
                <a:srgbClr val="000000"/>
              </a:solidFill>
              <a:effectLst/>
              <a:latin typeface="Times New Roman" panose="02020603050405020304" pitchFamily="18" charset="0"/>
              <a:cs typeface="Times New Roman" panose="02020603050405020304" pitchFamily="18" charset="0"/>
            </a:endParaRPr>
          </a:p>
        </p:txBody>
      </p:sp>
      <p:pic>
        <p:nvPicPr>
          <p:cNvPr id="3" name="Content Placeholder 2" descr="Chart&#10;&#10;Description automatically generated">
            <a:extLst>
              <a:ext uri="{FF2B5EF4-FFF2-40B4-BE49-F238E27FC236}">
                <a16:creationId xmlns:a16="http://schemas.microsoft.com/office/drawing/2014/main" id="{31AC3A58-34BC-1436-74E0-C5D43AC0CF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66800"/>
            <a:ext cx="8305800" cy="4525963"/>
          </a:xfrm>
        </p:spPr>
      </p:pic>
    </p:spTree>
    <p:extLst>
      <p:ext uri="{BB962C8B-B14F-4D97-AF65-F5344CB8AC3E}">
        <p14:creationId xmlns:p14="http://schemas.microsoft.com/office/powerpoint/2010/main" val="136063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7BDEAD-A799-4F3A-ADB5-C42904DC7D51}"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2" name="Slide Number Placeholder 1">
            <a:extLst>
              <a:ext uri="{FF2B5EF4-FFF2-40B4-BE49-F238E27FC236}">
                <a16:creationId xmlns:a16="http://schemas.microsoft.com/office/drawing/2014/main" id="{CDECF82F-75D4-4A2B-B7FA-C410F4143DDF}"/>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a:extLst>
              <a:ext uri="{FF2B5EF4-FFF2-40B4-BE49-F238E27FC236}">
                <a16:creationId xmlns:a16="http://schemas.microsoft.com/office/drawing/2014/main" id="{BBB71372-4E48-4E0D-AC0A-CCC06CE00ABE}"/>
              </a:ext>
            </a:extLst>
          </p:cNvPr>
          <p:cNvSpPr txBox="1">
            <a:spLocks/>
          </p:cNvSpPr>
          <p:nvPr/>
        </p:nvSpPr>
        <p:spPr>
          <a:xfrm>
            <a:off x="1371600" y="596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90000"/>
              </a:lnSpc>
              <a:spcAft>
                <a:spcPts val="450"/>
              </a:spcAft>
              <a:defRPr/>
            </a:pPr>
            <a:r>
              <a:rPr lang="en-US" sz="2400" b="1" dirty="0">
                <a:latin typeface="Times New Roman" panose="02020603050405020304" pitchFamily="18" charset="0"/>
                <a:cs typeface="Times New Roman" panose="02020603050405020304" pitchFamily="18" charset="0"/>
              </a:rPr>
              <a:t>Syllabus</a:t>
            </a:r>
          </a:p>
        </p:txBody>
      </p:sp>
      <p:graphicFrame>
        <p:nvGraphicFramePr>
          <p:cNvPr id="10" name="Content Placeholder 9">
            <a:extLst>
              <a:ext uri="{FF2B5EF4-FFF2-40B4-BE49-F238E27FC236}">
                <a16:creationId xmlns:a16="http://schemas.microsoft.com/office/drawing/2014/main" id="{7BA54580-D4E7-0349-3E59-B23A344FDB16}"/>
              </a:ext>
            </a:extLst>
          </p:cNvPr>
          <p:cNvGraphicFramePr>
            <a:graphicFrameLocks noGrp="1"/>
          </p:cNvGraphicFramePr>
          <p:nvPr>
            <p:ph idx="1"/>
            <p:extLst>
              <p:ext uri="{D42A27DB-BD31-4B8C-83A1-F6EECF244321}">
                <p14:modId xmlns:p14="http://schemas.microsoft.com/office/powerpoint/2010/main" val="2111877929"/>
              </p:ext>
            </p:extLst>
          </p:nvPr>
        </p:nvGraphicFramePr>
        <p:xfrm>
          <a:off x="228600" y="990600"/>
          <a:ext cx="8686800" cy="4920021"/>
        </p:xfrm>
        <a:graphic>
          <a:graphicData uri="http://schemas.openxmlformats.org/drawingml/2006/table">
            <a:tbl>
              <a:tblPr bandRow="1">
                <a:tableStyleId>{5940675A-B579-460E-94D1-54222C63F5DA}</a:tableStyleId>
              </a:tblPr>
              <a:tblGrid>
                <a:gridCol w="786990">
                  <a:extLst>
                    <a:ext uri="{9D8B030D-6E8A-4147-A177-3AD203B41FA5}">
                      <a16:colId xmlns:a16="http://schemas.microsoft.com/office/drawing/2014/main" val="3121253837"/>
                    </a:ext>
                  </a:extLst>
                </a:gridCol>
                <a:gridCol w="160970">
                  <a:extLst>
                    <a:ext uri="{9D8B030D-6E8A-4147-A177-3AD203B41FA5}">
                      <a16:colId xmlns:a16="http://schemas.microsoft.com/office/drawing/2014/main" val="3684467913"/>
                    </a:ext>
                  </a:extLst>
                </a:gridCol>
                <a:gridCol w="6528278">
                  <a:extLst>
                    <a:ext uri="{9D8B030D-6E8A-4147-A177-3AD203B41FA5}">
                      <a16:colId xmlns:a16="http://schemas.microsoft.com/office/drawing/2014/main" val="2735772363"/>
                    </a:ext>
                  </a:extLst>
                </a:gridCol>
                <a:gridCol w="160970">
                  <a:extLst>
                    <a:ext uri="{9D8B030D-6E8A-4147-A177-3AD203B41FA5}">
                      <a16:colId xmlns:a16="http://schemas.microsoft.com/office/drawing/2014/main" val="2477280608"/>
                    </a:ext>
                  </a:extLst>
                </a:gridCol>
                <a:gridCol w="1049592">
                  <a:extLst>
                    <a:ext uri="{9D8B030D-6E8A-4147-A177-3AD203B41FA5}">
                      <a16:colId xmlns:a16="http://schemas.microsoft.com/office/drawing/2014/main" val="3208559767"/>
                    </a:ext>
                  </a:extLst>
                </a:gridCol>
              </a:tblGrid>
              <a:tr h="275028">
                <a:tc gridSpan="2">
                  <a:txBody>
                    <a:bodyPr/>
                    <a:lstStyle/>
                    <a:p>
                      <a:pPr>
                        <a:lnSpc>
                          <a:spcPct val="107000"/>
                        </a:lnSpc>
                        <a:spcAft>
                          <a:spcPts val="0"/>
                        </a:spcAft>
                        <a:tabLst>
                          <a:tab pos="1533525" algn="l"/>
                        </a:tabLst>
                      </a:pPr>
                      <a:r>
                        <a:rPr lang="en-IN" sz="1600" b="1" dirty="0">
                          <a:effectLst/>
                        </a:rPr>
                        <a:t>UNIT-IV</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gridSpan="2">
                  <a:txBody>
                    <a:bodyPr/>
                    <a:lstStyle/>
                    <a:p>
                      <a:pPr>
                        <a:lnSpc>
                          <a:spcPct val="107000"/>
                        </a:lnSpc>
                        <a:spcAft>
                          <a:spcPts val="0"/>
                        </a:spcAft>
                        <a:tabLst>
                          <a:tab pos="1533525" algn="l"/>
                        </a:tabLst>
                      </a:pPr>
                      <a:r>
                        <a:rPr lang="en-IN" sz="1800" b="1" i="0" u="none" strike="noStrike" kern="1200" baseline="0" dirty="0">
                          <a:solidFill>
                            <a:schemeClr val="tx1"/>
                          </a:solidFill>
                          <a:latin typeface="+mn-lt"/>
                          <a:ea typeface="+mn-ea"/>
                          <a:cs typeface="+mn-cs"/>
                        </a:rPr>
                        <a:t>Spring MVC &amp; Spring Boot</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val="3700056608"/>
                  </a:ext>
                </a:extLst>
              </a:tr>
              <a:tr h="531410">
                <a:tc gridSpan="5">
                  <a:txBody>
                    <a:bodyPr/>
                    <a:lstStyle/>
                    <a:p>
                      <a:pPr algn="just"/>
                      <a:r>
                        <a:rPr lang="en-US" sz="1600" kern="1200" dirty="0">
                          <a:solidFill>
                            <a:schemeClr val="tx1"/>
                          </a:solidFill>
                          <a:effectLst/>
                          <a:latin typeface="+mn-lt"/>
                          <a:ea typeface="+mn-ea"/>
                          <a:cs typeface="+mn-cs"/>
                        </a:rPr>
                        <a:t>Spring MVC: Introduction/Developing Web Application with Spring MVC, Advanced Techniques, Spring </a:t>
                      </a:r>
                      <a:r>
                        <a:rPr lang="en-IN" sz="1600" kern="1200" dirty="0">
                          <a:solidFill>
                            <a:schemeClr val="tx1"/>
                          </a:solidFill>
                          <a:effectLst/>
                          <a:latin typeface="+mn-lt"/>
                          <a:ea typeface="+mn-ea"/>
                          <a:cs typeface="+mn-cs"/>
                        </a:rPr>
                        <a:t>Controllers </a:t>
                      </a:r>
                      <a:r>
                        <a:rPr lang="en-US" sz="1600" kern="1200" dirty="0">
                          <a:solidFill>
                            <a:schemeClr val="tx1"/>
                          </a:solidFill>
                          <a:effectLst/>
                          <a:latin typeface="+mn-lt"/>
                          <a:ea typeface="+mn-ea"/>
                          <a:cs typeface="+mn-cs"/>
                        </a:rPr>
                        <a:t>Spring Boot: Spring Boot Starters, CLI, Application Class, Logging, Auto Configuration Classes, Spring Boot dependencies, Spring data JPA introduction and Overview.</a:t>
                      </a:r>
                      <a:endParaRPr lang="en-IN" sz="1600" kern="1200" dirty="0">
                        <a:solidFill>
                          <a:schemeClr val="tx1"/>
                        </a:solidFill>
                        <a:effectLst/>
                        <a:latin typeface="+mn-lt"/>
                        <a:ea typeface="+mn-ea"/>
                        <a:cs typeface="+mn-cs"/>
                      </a:endParaRP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64936028"/>
                  </a:ext>
                </a:extLst>
              </a:tr>
              <a:tr h="243388">
                <a:tc gridSpan="2">
                  <a:txBody>
                    <a:bodyPr/>
                    <a:lstStyle/>
                    <a:p>
                      <a:pPr>
                        <a:lnSpc>
                          <a:spcPct val="107000"/>
                        </a:lnSpc>
                        <a:spcAft>
                          <a:spcPts val="0"/>
                        </a:spcAft>
                        <a:tabLst>
                          <a:tab pos="1533525" algn="l"/>
                        </a:tabLst>
                      </a:pPr>
                      <a:r>
                        <a:rPr lang="en-IN" sz="1600" b="1" dirty="0">
                          <a:effectLst/>
                        </a:rPr>
                        <a:t>UNIT-V</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gridSpan="2">
                  <a:txBody>
                    <a:bodyPr/>
                    <a:lstStyle/>
                    <a:p>
                      <a:pPr>
                        <a:lnSpc>
                          <a:spcPct val="107000"/>
                        </a:lnSpc>
                        <a:spcAft>
                          <a:spcPts val="0"/>
                        </a:spcAft>
                        <a:tabLst>
                          <a:tab pos="1533525" algn="l"/>
                        </a:tabLst>
                      </a:pPr>
                      <a:r>
                        <a:rPr lang="en-IN" sz="1800" b="1" i="0" u="none" strike="noStrike" kern="1200" baseline="0" dirty="0">
                          <a:solidFill>
                            <a:schemeClr val="tx1"/>
                          </a:solidFill>
                          <a:latin typeface="+mn-lt"/>
                          <a:ea typeface="+mn-ea"/>
                          <a:cs typeface="+mn-cs"/>
                        </a:rPr>
                        <a:t>JPA</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tc hMerge="1">
                  <a:txBody>
                    <a:bodyPr/>
                    <a:lstStyle/>
                    <a:p>
                      <a:endParaRPr lang="en-IN"/>
                    </a:p>
                  </a:txBody>
                  <a:tcPr/>
                </a:tc>
                <a:tc>
                  <a:txBody>
                    <a:bodyPr/>
                    <a:lstStyle/>
                    <a:p>
                      <a:pPr algn="ctr">
                        <a:lnSpc>
                          <a:spcPct val="107000"/>
                        </a:lnSpc>
                        <a:spcAft>
                          <a:spcPts val="0"/>
                        </a:spcAft>
                        <a:tabLst>
                          <a:tab pos="1533525" algn="l"/>
                        </a:tabLst>
                      </a:pPr>
                      <a:r>
                        <a:rPr lang="en-IN" sz="1600" b="1" dirty="0">
                          <a:effectLst/>
                        </a:rPr>
                        <a:t>8 Hours</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E6E6E6"/>
                    </a:solidFill>
                  </a:tcPr>
                </a:tc>
                <a:extLst>
                  <a:ext uri="{0D108BD9-81ED-4DB2-BD59-A6C34878D82A}">
                    <a16:rowId xmlns:a16="http://schemas.microsoft.com/office/drawing/2014/main" val="4253683549"/>
                  </a:ext>
                </a:extLst>
              </a:tr>
              <a:tr h="764920">
                <a:tc gridSpan="5">
                  <a:txBody>
                    <a:bodyPr/>
                    <a:lstStyle/>
                    <a:p>
                      <a:r>
                        <a:rPr lang="en-US" sz="1600" kern="1200" dirty="0">
                          <a:solidFill>
                            <a:schemeClr val="tx1"/>
                          </a:solidFill>
                          <a:effectLst/>
                          <a:latin typeface="+mn-lt"/>
                          <a:ea typeface="+mn-ea"/>
                          <a:cs typeface="+mn-cs"/>
                        </a:rPr>
                        <a:t>JPA: Introduction &amp; overview of data persistence, Overview of ORM tools, Understanding JPA, Entities: Requirement for Entity Class, Persistent Fields and Properties, Primary keys in Entries, Entity Management,</a:t>
                      </a:r>
                      <a:r>
                        <a:rPr lang="en-IN" sz="1600" kern="1200" dirty="0">
                          <a:solidFill>
                            <a:schemeClr val="tx1"/>
                          </a:solidFill>
                          <a:effectLst/>
                          <a:latin typeface="+mn-lt"/>
                          <a:ea typeface="+mn-ea"/>
                          <a:cs typeface="+mn-cs"/>
                        </a:rPr>
                        <a:t>Querying Entities, Entities Relationships.</a:t>
                      </a: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13836905"/>
                  </a:ext>
                </a:extLst>
              </a:tr>
              <a:tr h="243388">
                <a:tc gridSpan="5">
                  <a:txBody>
                    <a:bodyPr/>
                    <a:lstStyle/>
                    <a:p>
                      <a:pPr algn="just">
                        <a:lnSpc>
                          <a:spcPct val="107000"/>
                        </a:lnSpc>
                        <a:spcBef>
                          <a:spcPts val="1200"/>
                        </a:spcBef>
                        <a:spcAft>
                          <a:spcPts val="1200"/>
                        </a:spcAft>
                      </a:pPr>
                      <a:r>
                        <a:rPr lang="en-IN" sz="1600" b="1" dirty="0">
                          <a:effectLst/>
                        </a:rPr>
                        <a:t>Course outcome: </a:t>
                      </a:r>
                      <a:r>
                        <a:rPr lang="en-IN" sz="1600" dirty="0">
                          <a:effectLst/>
                        </a:rPr>
                        <a:t>After completion of this course students will be able to</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7627239"/>
                  </a:ext>
                </a:extLst>
              </a:tr>
              <a:tr h="531410">
                <a:tc>
                  <a:txBody>
                    <a:bodyPr/>
                    <a:lstStyle/>
                    <a:p>
                      <a:pPr algn="ctr">
                        <a:lnSpc>
                          <a:spcPct val="107000"/>
                        </a:lnSpc>
                        <a:spcAft>
                          <a:spcPts val="0"/>
                        </a:spcAft>
                      </a:pPr>
                      <a:r>
                        <a:rPr lang="en-IN" sz="1600" b="1" dirty="0">
                          <a:effectLst/>
                        </a:rPr>
                        <a:t>CO 1</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r>
                        <a:rPr lang="en-US" sz="1600" kern="1200" dirty="0">
                          <a:solidFill>
                            <a:schemeClr val="tx1"/>
                          </a:solidFill>
                          <a:effectLst/>
                          <a:latin typeface="+mn-lt"/>
                          <a:ea typeface="+mn-ea"/>
                          <a:cs typeface="+mn-cs"/>
                        </a:rPr>
                        <a:t>Understand the concept of implementing the connection between Java and Database </a:t>
                      </a:r>
                      <a:r>
                        <a:rPr lang="en-IN" sz="1600" kern="1200" dirty="0">
                          <a:solidFill>
                            <a:schemeClr val="tx1"/>
                          </a:solidFill>
                          <a:effectLst/>
                          <a:latin typeface="+mn-lt"/>
                          <a:ea typeface="+mn-ea"/>
                          <a:cs typeface="+mn-cs"/>
                        </a:rPr>
                        <a:t>using JDBC.</a:t>
                      </a: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K2,K4</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val="4171973578"/>
                  </a:ext>
                </a:extLst>
              </a:tr>
              <a:tr h="531410">
                <a:tc>
                  <a:txBody>
                    <a:bodyPr/>
                    <a:lstStyle/>
                    <a:p>
                      <a:pPr algn="ctr">
                        <a:lnSpc>
                          <a:spcPct val="107000"/>
                        </a:lnSpc>
                        <a:spcAft>
                          <a:spcPts val="0"/>
                        </a:spcAft>
                      </a:pPr>
                      <a:r>
                        <a:rPr lang="en-IN" sz="1600" b="1">
                          <a:effectLst/>
                        </a:rPr>
                        <a:t>CO 2</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pPr algn="just">
                        <a:lnSpc>
                          <a:spcPct val="115000"/>
                        </a:lnSpc>
                        <a:spcAft>
                          <a:spcPts val="0"/>
                        </a:spcAft>
                      </a:pPr>
                      <a:r>
                        <a:rPr lang="en-IN" sz="1600" kern="1200" dirty="0">
                          <a:solidFill>
                            <a:schemeClr val="tx1"/>
                          </a:solidFill>
                          <a:effectLst/>
                          <a:latin typeface="+mn-lt"/>
                          <a:ea typeface="+mn-ea"/>
                          <a:cs typeface="+mn-cs"/>
                        </a:rPr>
                        <a:t>Understand, Analyse, and Build dynamic web pages for server-side programming</a:t>
                      </a: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K2,K3</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val="3836108228"/>
                  </a:ext>
                </a:extLst>
              </a:tr>
              <a:tr h="531410">
                <a:tc>
                  <a:txBody>
                    <a:bodyPr/>
                    <a:lstStyle/>
                    <a:p>
                      <a:pPr algn="ctr">
                        <a:lnSpc>
                          <a:spcPct val="107000"/>
                        </a:lnSpc>
                        <a:spcAft>
                          <a:spcPts val="0"/>
                        </a:spcAft>
                      </a:pPr>
                      <a:r>
                        <a:rPr lang="en-IN" sz="1600" b="1">
                          <a:effectLst/>
                        </a:rPr>
                        <a:t>CO 3</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r>
                        <a:rPr lang="en-US" sz="1600" kern="1200" dirty="0">
                          <a:solidFill>
                            <a:schemeClr val="tx1"/>
                          </a:solidFill>
                          <a:effectLst/>
                          <a:latin typeface="+mn-lt"/>
                          <a:ea typeface="+mn-ea"/>
                          <a:cs typeface="+mn-cs"/>
                        </a:rPr>
                        <a:t>Analyze and design the Spring Core Modules and DI to configure and wire beans</a:t>
                      </a:r>
                    </a:p>
                    <a:p>
                      <a:r>
                        <a:rPr lang="en-IN" sz="1600" kern="1200" dirty="0">
                          <a:solidFill>
                            <a:schemeClr val="tx1"/>
                          </a:solidFill>
                          <a:effectLst/>
                          <a:latin typeface="+mn-lt"/>
                          <a:ea typeface="+mn-ea"/>
                          <a:cs typeface="+mn-cs"/>
                        </a:rPr>
                        <a:t>(application objects) together</a:t>
                      </a: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K4,K5</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val="3516047196"/>
                  </a:ext>
                </a:extLst>
              </a:tr>
              <a:tr h="531410">
                <a:tc>
                  <a:txBody>
                    <a:bodyPr/>
                    <a:lstStyle/>
                    <a:p>
                      <a:pPr algn="ctr">
                        <a:lnSpc>
                          <a:spcPct val="107000"/>
                        </a:lnSpc>
                        <a:spcAft>
                          <a:spcPts val="0"/>
                        </a:spcAft>
                      </a:pPr>
                      <a:r>
                        <a:rPr lang="en-IN" sz="1600" b="1">
                          <a:effectLst/>
                        </a:rPr>
                        <a:t>CO 4</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r>
                        <a:rPr lang="en-US" sz="1600" kern="1200" dirty="0">
                          <a:solidFill>
                            <a:schemeClr val="tx1"/>
                          </a:solidFill>
                          <a:effectLst/>
                          <a:latin typeface="+mn-lt"/>
                          <a:ea typeface="+mn-ea"/>
                          <a:cs typeface="+mn-cs"/>
                        </a:rPr>
                        <a:t>Design Model View Controller architecture and ready components that can be used to develop flexible and loosely coupled web applications.</a:t>
                      </a:r>
                      <a:endParaRPr lang="en-IN" sz="1600" kern="1200" dirty="0">
                        <a:solidFill>
                          <a:schemeClr val="tx1"/>
                        </a:solidFill>
                        <a:effectLst/>
                        <a:latin typeface="+mn-lt"/>
                        <a:ea typeface="+mn-ea"/>
                        <a:cs typeface="+mn-cs"/>
                      </a:endParaRP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K2,K3.K6</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val="189576806"/>
                  </a:ext>
                </a:extLst>
              </a:tr>
              <a:tr h="257646">
                <a:tc>
                  <a:txBody>
                    <a:bodyPr/>
                    <a:lstStyle/>
                    <a:p>
                      <a:pPr algn="ctr">
                        <a:lnSpc>
                          <a:spcPct val="107000"/>
                        </a:lnSpc>
                        <a:spcAft>
                          <a:spcPts val="0"/>
                        </a:spcAft>
                      </a:pPr>
                      <a:r>
                        <a:rPr lang="en-IN" sz="1600" b="1" dirty="0">
                          <a:effectLst/>
                        </a:rPr>
                        <a:t>CO 5</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tc>
                <a:tc gridSpan="2">
                  <a:txBody>
                    <a:bodyPr/>
                    <a:lstStyle/>
                    <a:p>
                      <a:r>
                        <a:rPr lang="en-US" sz="1600" kern="1200" dirty="0">
                          <a:solidFill>
                            <a:schemeClr val="tx1"/>
                          </a:solidFill>
                          <a:effectLst/>
                          <a:latin typeface="+mn-lt"/>
                          <a:ea typeface="+mn-ea"/>
                          <a:cs typeface="+mn-cs"/>
                        </a:rPr>
                        <a:t>Deploy JPA to Map, store, retrieve, and update data from java objects to relational </a:t>
                      </a:r>
                      <a:r>
                        <a:rPr lang="en-IN" sz="1600" kern="1200" dirty="0">
                          <a:solidFill>
                            <a:schemeClr val="tx1"/>
                          </a:solidFill>
                          <a:effectLst/>
                          <a:latin typeface="+mn-lt"/>
                          <a:ea typeface="+mn-ea"/>
                          <a:cs typeface="+mn-cs"/>
                        </a:rPr>
                        <a:t>databases and vice versa.</a:t>
                      </a:r>
                    </a:p>
                  </a:txBody>
                  <a:tcPr marL="27675" marR="27675" marT="0" marB="0"/>
                </a:tc>
                <a:tc hMerge="1">
                  <a:txBody>
                    <a:bodyPr/>
                    <a:lstStyle/>
                    <a:p>
                      <a:endParaRPr lang="en-IN"/>
                    </a:p>
                  </a:txBody>
                  <a:tcPr/>
                </a:tc>
                <a:tc gridSpan="2">
                  <a:txBody>
                    <a:bodyPr/>
                    <a:lstStyle/>
                    <a:p>
                      <a:pPr algn="ctr">
                        <a:lnSpc>
                          <a:spcPct val="107000"/>
                        </a:lnSpc>
                        <a:spcAft>
                          <a:spcPts val="0"/>
                        </a:spcAft>
                      </a:pPr>
                      <a:r>
                        <a:rPr lang="en-IN" sz="1600" dirty="0">
                          <a:effectLst/>
                        </a:rPr>
                        <a:t>K5</a:t>
                      </a:r>
                      <a:endParaRPr lang="en-IN" sz="1600" dirty="0">
                        <a:effectLst/>
                        <a:latin typeface="+mn-lt"/>
                        <a:ea typeface="Calibri" panose="020F0502020204030204" pitchFamily="34" charset="0"/>
                        <a:cs typeface="Times New Roman" panose="02020603050405020304" pitchFamily="18" charset="0"/>
                      </a:endParaRPr>
                    </a:p>
                  </a:txBody>
                  <a:tcPr marL="27675" marR="27675" marT="0" marB="0"/>
                </a:tc>
                <a:tc hMerge="1">
                  <a:txBody>
                    <a:bodyPr/>
                    <a:lstStyle/>
                    <a:p>
                      <a:endParaRPr lang="en-IN"/>
                    </a:p>
                  </a:txBody>
                  <a:tcPr/>
                </a:tc>
                <a:extLst>
                  <a:ext uri="{0D108BD9-81ED-4DB2-BD59-A6C34878D82A}">
                    <a16:rowId xmlns:a16="http://schemas.microsoft.com/office/drawing/2014/main" val="2990562764"/>
                  </a:ext>
                </a:extLst>
              </a:tr>
            </a:tbl>
          </a:graphicData>
        </a:graphic>
      </p:graphicFrame>
    </p:spTree>
    <p:extLst>
      <p:ext uri="{BB962C8B-B14F-4D97-AF65-F5344CB8AC3E}">
        <p14:creationId xmlns:p14="http://schemas.microsoft.com/office/powerpoint/2010/main" val="296422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err="1">
                <a:solidFill>
                  <a:srgbClr val="000000"/>
                </a:solidFill>
                <a:effectLst/>
                <a:latin typeface="Times New Roman" panose="02020603050405020304" pitchFamily="18" charset="0"/>
                <a:cs typeface="Times New Roman" panose="02020603050405020304" pitchFamily="18" charset="0"/>
              </a:rPr>
              <a:t>Contd</a:t>
            </a:r>
            <a:r>
              <a:rPr lang="en-IN" sz="2800" b="1" i="0" dirty="0">
                <a:solidFill>
                  <a:srgbClr val="000000"/>
                </a:solidFill>
                <a:effectLst/>
                <a:latin typeface="Times New Roman" panose="02020603050405020304" pitchFamily="18" charset="0"/>
                <a:cs typeface="Times New Roman" panose="02020603050405020304" pitchFamily="18" charset="0"/>
              </a:rPr>
              <a:t>…….</a:t>
            </a: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Dependency Injection helps in gluing these classes together and at same time keeping them independent.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What is dependency injection exactly?</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Here the dependency part translates into an association between two classes.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For example, class A is dependent on class B. Now, let's look at the second part, injection.</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All this means is that class B will get injected into class A by Dependency Injection Framework(such as Spring).</a:t>
            </a:r>
          </a:p>
          <a:p>
            <a:pPr algn="just"/>
            <a:r>
              <a:rPr lang="en-US" sz="2400" dirty="0">
                <a:solidFill>
                  <a:srgbClr val="444444"/>
                </a:solidFill>
                <a:latin typeface="Times New Roman" panose="02020603050405020304" pitchFamily="18" charset="0"/>
                <a:cs typeface="Times New Roman" panose="02020603050405020304" pitchFamily="18" charset="0"/>
              </a:rPr>
              <a:t>Dependency Injection is the heart or Core of Spring Framework.</a:t>
            </a:r>
            <a:endParaRPr lang="en-IN" sz="2000" dirty="0">
              <a:solidFill>
                <a:srgbClr val="44444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815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err="1">
                <a:solidFill>
                  <a:srgbClr val="000000"/>
                </a:solidFill>
                <a:effectLst/>
                <a:latin typeface="Times New Roman" panose="02020603050405020304" pitchFamily="18" charset="0"/>
                <a:cs typeface="Times New Roman" panose="02020603050405020304" pitchFamily="18" charset="0"/>
              </a:rPr>
              <a:t>Contd</a:t>
            </a:r>
            <a:r>
              <a:rPr lang="en-IN" sz="2800" b="1" i="0" dirty="0">
                <a:solidFill>
                  <a:srgbClr val="000000"/>
                </a:solidFill>
                <a:effectLst/>
                <a:latin typeface="Times New Roman" panose="02020603050405020304" pitchFamily="18" charset="0"/>
                <a:cs typeface="Times New Roman" panose="02020603050405020304" pitchFamily="18" charset="0"/>
              </a:rPr>
              <a:t>…….</a:t>
            </a: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800" dirty="0">
                <a:solidFill>
                  <a:srgbClr val="444444"/>
                </a:solidFill>
                <a:latin typeface="Times New Roman" panose="02020603050405020304" pitchFamily="18" charset="0"/>
                <a:cs typeface="Times New Roman" panose="02020603050405020304" pitchFamily="18" charset="0"/>
              </a:rPr>
              <a:t>In Spring Framework, there are two ways to inject a Bean </a:t>
            </a:r>
          </a:p>
          <a:p>
            <a:pPr algn="just"/>
            <a:r>
              <a:rPr lang="en-US" sz="2800" dirty="0">
                <a:solidFill>
                  <a:srgbClr val="444444"/>
                </a:solidFill>
                <a:latin typeface="Times New Roman" panose="02020603050405020304" pitchFamily="18" charset="0"/>
                <a:cs typeface="Times New Roman" panose="02020603050405020304" pitchFamily="18" charset="0"/>
              </a:rPr>
              <a:t>by passing parameters to the constructor or by post-construction using setter methods.</a:t>
            </a:r>
          </a:p>
          <a:p>
            <a:pPr algn="just"/>
            <a:r>
              <a:rPr lang="en-US" sz="2800" dirty="0">
                <a:solidFill>
                  <a:srgbClr val="444444"/>
                </a:solidFill>
                <a:latin typeface="Times New Roman" panose="02020603050405020304" pitchFamily="18" charset="0"/>
                <a:cs typeface="Times New Roman" panose="02020603050405020304" pitchFamily="18" charset="0"/>
              </a:rPr>
              <a:t>Combination of parameters through constructor and setter method.</a:t>
            </a:r>
          </a:p>
        </p:txBody>
      </p:sp>
    </p:spTree>
    <p:extLst>
      <p:ext uri="{BB962C8B-B14F-4D97-AF65-F5344CB8AC3E}">
        <p14:creationId xmlns:p14="http://schemas.microsoft.com/office/powerpoint/2010/main" val="772193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a:solidFill>
                  <a:srgbClr val="444444"/>
                </a:solidFill>
                <a:effectLst/>
                <a:latin typeface="Open Sans" panose="020B0606030504020204" pitchFamily="34" charset="0"/>
              </a:rPr>
              <a:t>Spring bean</a:t>
            </a:r>
            <a:endParaRPr lang="en-IN" sz="32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400" dirty="0">
                <a:solidFill>
                  <a:srgbClr val="444444"/>
                </a:solidFill>
                <a:latin typeface="Times New Roman" panose="02020603050405020304" pitchFamily="18" charset="0"/>
                <a:cs typeface="Times New Roman" panose="02020603050405020304" pitchFamily="18" charset="0"/>
              </a:rPr>
              <a:t>A </a:t>
            </a:r>
            <a:r>
              <a:rPr lang="en-US" sz="2400" b="1" dirty="0">
                <a:solidFill>
                  <a:srgbClr val="444444"/>
                </a:solidFill>
                <a:latin typeface="Times New Roman" panose="02020603050405020304" pitchFamily="18" charset="0"/>
                <a:cs typeface="Times New Roman" panose="02020603050405020304" pitchFamily="18" charset="0"/>
              </a:rPr>
              <a:t>bean is an object </a:t>
            </a:r>
            <a:r>
              <a:rPr lang="en-US" sz="2400" dirty="0">
                <a:solidFill>
                  <a:srgbClr val="444444"/>
                </a:solidFill>
                <a:latin typeface="Times New Roman" panose="02020603050405020304" pitchFamily="18" charset="0"/>
                <a:cs typeface="Times New Roman" panose="02020603050405020304" pitchFamily="18" charset="0"/>
              </a:rPr>
              <a:t>that is instantiated, assembled, and otherwise managed by a Spring DI Framework.</a:t>
            </a:r>
          </a:p>
          <a:p>
            <a:pPr algn="just"/>
            <a:r>
              <a:rPr lang="en-US" sz="2400" dirty="0">
                <a:solidFill>
                  <a:srgbClr val="444444"/>
                </a:solidFill>
                <a:latin typeface="Times New Roman" panose="02020603050405020304" pitchFamily="18" charset="0"/>
                <a:cs typeface="Times New Roman" panose="02020603050405020304" pitchFamily="18" charset="0"/>
              </a:rPr>
              <a:t>These beans are created with the configuration metadata that you supply to the container, for example, in the form of XML &lt;bean/&gt;</a:t>
            </a:r>
          </a:p>
          <a:p>
            <a:pPr algn="just"/>
            <a:r>
              <a:rPr lang="en-US" sz="2400" dirty="0">
                <a:solidFill>
                  <a:srgbClr val="444444"/>
                </a:solidFill>
                <a:latin typeface="Times New Roman" panose="02020603050405020304" pitchFamily="18" charset="0"/>
                <a:cs typeface="Times New Roman" panose="02020603050405020304" pitchFamily="18" charset="0"/>
              </a:rPr>
              <a:t>For example, an object an Employee class</a:t>
            </a:r>
          </a:p>
          <a:p>
            <a:pPr marL="0" indent="0" algn="just">
              <a:buNone/>
            </a:pPr>
            <a:r>
              <a:rPr lang="en-US" sz="2400" dirty="0">
                <a:solidFill>
                  <a:srgbClr val="444444"/>
                </a:solidFill>
                <a:latin typeface="Times New Roman" panose="02020603050405020304" pitchFamily="18" charset="0"/>
                <a:cs typeface="Times New Roman" panose="02020603050405020304" pitchFamily="18" charset="0"/>
              </a:rPr>
              <a:t>(which is created by </a:t>
            </a:r>
            <a:r>
              <a:rPr lang="en-US" sz="2400" dirty="0" err="1">
                <a:solidFill>
                  <a:srgbClr val="444444"/>
                </a:solidFill>
                <a:latin typeface="Times New Roman" panose="02020603050405020304" pitchFamily="18" charset="0"/>
                <a:cs typeface="Times New Roman" panose="02020603050405020304" pitchFamily="18" charset="0"/>
              </a:rPr>
              <a:t>BeanFactory</a:t>
            </a:r>
            <a:r>
              <a:rPr lang="en-US" sz="2400" dirty="0">
                <a:solidFill>
                  <a:srgbClr val="444444"/>
                </a:solidFill>
                <a:latin typeface="Times New Roman" panose="02020603050405020304" pitchFamily="18" charset="0"/>
                <a:cs typeface="Times New Roman" panose="02020603050405020304" pitchFamily="18" charset="0"/>
              </a:rPr>
              <a:t>) is a bean</a:t>
            </a:r>
            <a:r>
              <a:rPr lang="en-US" sz="1400" b="0" i="0" dirty="0">
                <a:solidFill>
                  <a:srgbClr val="444444"/>
                </a:solidFill>
                <a:effectLst/>
                <a:latin typeface="Open Sans" panose="020B0606030504020204" pitchFamily="34" charset="0"/>
              </a:rPr>
              <a:t>.</a:t>
            </a:r>
            <a:br>
              <a:rPr lang="en-US" sz="1400" dirty="0"/>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4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dirty="0">
                <a:solidFill>
                  <a:srgbClr val="444444"/>
                </a:solidFill>
                <a:latin typeface="Open Sans" panose="020B0606030504020204" pitchFamily="34" charset="0"/>
              </a:rPr>
              <a:t>B</a:t>
            </a:r>
            <a:r>
              <a:rPr lang="en-IN" sz="3200" b="1" i="0" dirty="0">
                <a:solidFill>
                  <a:srgbClr val="444444"/>
                </a:solidFill>
                <a:effectLst/>
                <a:latin typeface="Open Sans" panose="020B0606030504020204" pitchFamily="34" charset="0"/>
              </a:rPr>
              <a:t>ean Life Cycle Methods</a:t>
            </a:r>
            <a:endParaRPr lang="en-IN" sz="3200" b="1" i="0" dirty="0">
              <a:solidFill>
                <a:srgbClr val="000000"/>
              </a:solidFill>
              <a:effectLst/>
              <a:latin typeface="Times New Roman" panose="02020603050405020304" pitchFamily="18" charset="0"/>
              <a:cs typeface="Times New Roman" panose="02020603050405020304" pitchFamily="18" charset="0"/>
            </a:endParaRPr>
          </a:p>
        </p:txBody>
      </p:sp>
      <p:pic>
        <p:nvPicPr>
          <p:cNvPr id="3" name="Content Placeholder 2" descr="Graphical user interface, text, application&#10;&#10;Description automatically generated">
            <a:extLst>
              <a:ext uri="{FF2B5EF4-FFF2-40B4-BE49-F238E27FC236}">
                <a16:creationId xmlns:a16="http://schemas.microsoft.com/office/drawing/2014/main" id="{2B8FAAEE-1FB9-6401-CB05-A5BA10038A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66800"/>
            <a:ext cx="8153399" cy="5029200"/>
          </a:xfrm>
        </p:spPr>
      </p:pic>
    </p:spTree>
    <p:extLst>
      <p:ext uri="{BB962C8B-B14F-4D97-AF65-F5344CB8AC3E}">
        <p14:creationId xmlns:p14="http://schemas.microsoft.com/office/powerpoint/2010/main" val="2254811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IN" sz="1800" b="1" i="0" dirty="0">
                <a:solidFill>
                  <a:srgbClr val="000000"/>
                </a:solidFill>
                <a:effectLst/>
                <a:latin typeface="ff6"/>
              </a:rPr>
              <a:t>IOC is</a:t>
            </a:r>
          </a:p>
          <a:p>
            <a:r>
              <a:rPr lang="en-IN" sz="1600" dirty="0">
                <a:latin typeface="Times New Roman" panose="02020603050405020304" pitchFamily="18" charset="0"/>
                <a:cs typeface="Times New Roman" pitchFamily="18" charset="0"/>
              </a:rPr>
              <a:t>Java Bean</a:t>
            </a:r>
          </a:p>
          <a:p>
            <a:r>
              <a:rPr lang="en-IN" sz="1600" dirty="0">
                <a:latin typeface="Times New Roman" panose="02020603050405020304" pitchFamily="18" charset="0"/>
                <a:cs typeface="Times New Roman" pitchFamily="18" charset="0"/>
              </a:rPr>
              <a:t>Depend on DI</a:t>
            </a:r>
          </a:p>
          <a:p>
            <a:r>
              <a:rPr lang="en-IN" sz="1600" dirty="0">
                <a:latin typeface="Times New Roman" panose="02020603050405020304" pitchFamily="18" charset="0"/>
                <a:cs typeface="Times New Roman" pitchFamily="18" charset="0"/>
              </a:rPr>
              <a:t>A framework</a:t>
            </a:r>
          </a:p>
          <a:p>
            <a:r>
              <a:rPr lang="en-IN" sz="1600" b="1" dirty="0">
                <a:latin typeface="Times New Roman" panose="02020603050405020304" pitchFamily="18" charset="0"/>
                <a:cs typeface="Times New Roman" pitchFamily="18" charset="0"/>
              </a:rPr>
              <a:t>Externalize the management of component dependencies</a:t>
            </a:r>
          </a:p>
          <a:p>
            <a:pPr marL="0" indent="0">
              <a:buNone/>
            </a:pPr>
            <a:r>
              <a:rPr lang="en-IN" sz="1600" b="1" dirty="0">
                <a:latin typeface="Times New Roman" panose="02020603050405020304" pitchFamily="18" charset="0"/>
                <a:cs typeface="Times New Roman" pitchFamily="18" charset="0"/>
              </a:rPr>
              <a:t>2. </a:t>
            </a:r>
            <a:r>
              <a:rPr lang="en-US" sz="1600" b="1" dirty="0">
                <a:latin typeface="Times New Roman" panose="02020603050405020304" pitchFamily="18" charset="0"/>
                <a:cs typeface="Times New Roman" pitchFamily="18" charset="0"/>
              </a:rPr>
              <a:t>What are beans in the concept of Spring or what are spring beans?</a:t>
            </a:r>
            <a:endParaRPr lang="en-IN" sz="1600" b="1" dirty="0">
              <a:latin typeface="Times New Roman" panose="02020603050405020304" pitchFamily="18" charset="0"/>
              <a:cs typeface="Times New Roman" pitchFamily="18" charset="0"/>
            </a:endParaRPr>
          </a:p>
          <a:p>
            <a:r>
              <a:rPr lang="en-US" sz="1600" dirty="0">
                <a:latin typeface="Times New Roman" panose="02020603050405020304" pitchFamily="18" charset="0"/>
                <a:cs typeface="Times New Roman" pitchFamily="18" charset="0"/>
              </a:rPr>
              <a:t>Controller classes</a:t>
            </a:r>
          </a:p>
          <a:p>
            <a:r>
              <a:rPr lang="en-US" sz="1600" dirty="0">
                <a:latin typeface="Times New Roman" panose="02020603050405020304" pitchFamily="18" charset="0"/>
                <a:cs typeface="Times New Roman" pitchFamily="18" charset="0"/>
              </a:rPr>
              <a:t> Service classes</a:t>
            </a:r>
          </a:p>
          <a:p>
            <a:r>
              <a:rPr lang="en-US" sz="1600" dirty="0">
                <a:latin typeface="Times New Roman" panose="02020603050405020304" pitchFamily="18" charset="0"/>
                <a:cs typeface="Times New Roman" pitchFamily="18" charset="0"/>
              </a:rPr>
              <a:t>Repository</a:t>
            </a:r>
          </a:p>
          <a:p>
            <a:r>
              <a:rPr lang="en-US" sz="1600" b="1" dirty="0">
                <a:latin typeface="Times New Roman" panose="02020603050405020304" pitchFamily="18" charset="0"/>
                <a:cs typeface="Times New Roman" pitchFamily="18" charset="0"/>
              </a:rPr>
              <a:t>Any class that is managed by the container</a:t>
            </a:r>
          </a:p>
          <a:p>
            <a:pPr marL="0" indent="0">
              <a:buNone/>
            </a:pPr>
            <a:r>
              <a:rPr lang="en-US" sz="1050" b="0" i="0" dirty="0">
                <a:solidFill>
                  <a:srgbClr val="1B334B"/>
                </a:solidFill>
                <a:effectLst/>
                <a:latin typeface="Arial" panose="020B0604020202020204" pitchFamily="34" charset="0"/>
              </a:rPr>
              <a:t>.</a:t>
            </a:r>
            <a:r>
              <a:rPr lang="en-IN" sz="1600" b="1" dirty="0">
                <a:latin typeface="Times New Roman" panose="02020603050405020304" pitchFamily="18" charset="0"/>
                <a:cs typeface="Times New Roman" pitchFamily="18" charset="0"/>
              </a:rPr>
              <a:t>3. What is bean in Spring?</a:t>
            </a:r>
          </a:p>
          <a:p>
            <a:r>
              <a:rPr lang="en-IN" sz="1600" dirty="0">
                <a:latin typeface="Times New Roman" panose="02020603050405020304" pitchFamily="18" charset="0"/>
                <a:cs typeface="Times New Roman" pitchFamily="18" charset="0"/>
              </a:rPr>
              <a:t>A component</a:t>
            </a:r>
          </a:p>
          <a:p>
            <a:r>
              <a:rPr lang="en-IN" sz="1600" b="1" dirty="0">
                <a:latin typeface="Times New Roman" panose="02020603050405020304" pitchFamily="18" charset="0"/>
                <a:cs typeface="Times New Roman" pitchFamily="18" charset="0"/>
              </a:rPr>
              <a:t>An object</a:t>
            </a:r>
          </a:p>
          <a:p>
            <a:r>
              <a:rPr lang="en-IN" sz="1600" dirty="0">
                <a:latin typeface="Times New Roman" panose="02020603050405020304" pitchFamily="18" charset="0"/>
                <a:cs typeface="Times New Roman" pitchFamily="18" charset="0"/>
              </a:rPr>
              <a:t>A class</a:t>
            </a:r>
          </a:p>
          <a:p>
            <a:r>
              <a:rPr lang="en-IN" sz="1600" dirty="0">
                <a:latin typeface="Times New Roman" panose="02020603050405020304" pitchFamily="18" charset="0"/>
                <a:cs typeface="Times New Roman" pitchFamily="18" charset="0"/>
              </a:rPr>
              <a:t>A container</a:t>
            </a:r>
          </a:p>
          <a:p>
            <a:pPr marL="0" indent="0">
              <a:buNone/>
            </a:pPr>
            <a:r>
              <a:rPr lang="en-IN" sz="1600" b="1" dirty="0">
                <a:latin typeface="Times New Roman" panose="02020603050405020304" pitchFamily="18" charset="0"/>
                <a:cs typeface="Times New Roman" pitchFamily="18" charset="0"/>
              </a:rPr>
              <a:t>4. Which element is used to specify access attributes for bean’s methods.</a:t>
            </a:r>
          </a:p>
          <a:p>
            <a:pPr marL="0" indent="0">
              <a:buNone/>
            </a:pPr>
            <a:r>
              <a:rPr lang="en-IN" sz="1600" b="1" dirty="0" err="1">
                <a:latin typeface="Times New Roman" panose="02020603050405020304" pitchFamily="18" charset="0"/>
                <a:cs typeface="Times New Roman" pitchFamily="18" charset="0"/>
              </a:rPr>
              <a:t>security:protect</a:t>
            </a:r>
            <a:r>
              <a:rPr lang="en-IN" sz="1600" dirty="0">
                <a:latin typeface="Times New Roman" panose="02020603050405020304" pitchFamily="18" charset="0"/>
                <a:cs typeface="Times New Roman" pitchFamily="18" charset="0"/>
              </a:rPr>
              <a:t>/</a:t>
            </a:r>
            <a:r>
              <a:rPr lang="en-IN" sz="1600" dirty="0" err="1">
                <a:latin typeface="Times New Roman" panose="02020603050405020304" pitchFamily="18" charset="0"/>
                <a:cs typeface="Times New Roman" pitchFamily="18" charset="0"/>
              </a:rPr>
              <a:t>security:intercept</a:t>
            </a:r>
            <a:endParaRPr lang="en-IN" sz="1800"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1CDC8188-16F8-492B-8019-F9CBD0E058F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DAILY QUIZ 4</a:t>
            </a:r>
          </a:p>
          <a:p>
            <a:pPr lvl="0" algn="ctr">
              <a:spcBef>
                <a:spcPct val="0"/>
              </a:spcBef>
              <a:defRPr/>
            </a:pPr>
            <a:endParaRPr lang="en-US" dirty="0"/>
          </a:p>
        </p:txBody>
      </p:sp>
    </p:spTree>
    <p:extLst>
      <p:ext uri="{BB962C8B-B14F-4D97-AF65-F5344CB8AC3E}">
        <p14:creationId xmlns:p14="http://schemas.microsoft.com/office/powerpoint/2010/main" val="2589862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about Constructor Injection, Setter method, Dependent Object thru Setter method, dynamic inject values to Bean.</a:t>
            </a:r>
          </a:p>
        </p:txBody>
      </p:sp>
      <p:sp>
        <p:nvSpPr>
          <p:cNvPr id="4" name="Date Placeholder 3"/>
          <p:cNvSpPr>
            <a:spLocks noGrp="1"/>
          </p:cNvSpPr>
          <p:nvPr>
            <p:ph type="dt" sz="half" idx="10"/>
          </p:nvPr>
        </p:nvSpPr>
        <p:spPr/>
        <p:txBody>
          <a:bodyPr/>
          <a:lstStyle/>
          <a:p>
            <a:fld id="{867D0ECA-7262-491F-9FFA-E8A3F6D76684}"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492472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0" i="0" dirty="0">
                <a:solidFill>
                  <a:srgbClr val="444444"/>
                </a:solidFill>
                <a:effectLst/>
                <a:latin typeface="Open Sans" panose="020B0606030504020204" pitchFamily="34" charset="0"/>
              </a:rPr>
              <a:t> </a:t>
            </a:r>
            <a:r>
              <a:rPr lang="en-IN" sz="2800" b="1" i="0" dirty="0">
                <a:solidFill>
                  <a:srgbClr val="444444"/>
                </a:solidFill>
                <a:effectLst/>
                <a:latin typeface="Open Sans" panose="020B0606030504020204" pitchFamily="34" charset="0"/>
              </a:rPr>
              <a:t>Constructor Injection</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400" b="1" dirty="0">
                <a:solidFill>
                  <a:srgbClr val="444444"/>
                </a:solidFill>
                <a:latin typeface="Times New Roman" panose="02020603050405020304" pitchFamily="18" charset="0"/>
                <a:cs typeface="Times New Roman" panose="02020603050405020304" pitchFamily="18" charset="0"/>
              </a:rPr>
              <a:t>The dependency is injected by constructor. </a:t>
            </a:r>
          </a:p>
          <a:p>
            <a:pPr algn="just"/>
            <a:r>
              <a:rPr lang="en-US" sz="2400" dirty="0">
                <a:solidFill>
                  <a:srgbClr val="444444"/>
                </a:solidFill>
                <a:latin typeface="Times New Roman" panose="02020603050405020304" pitchFamily="18" charset="0"/>
                <a:cs typeface="Times New Roman" panose="02020603050405020304" pitchFamily="18" charset="0"/>
              </a:rPr>
              <a:t>The </a:t>
            </a:r>
            <a:r>
              <a:rPr lang="en-US" sz="2400" b="1" dirty="0">
                <a:solidFill>
                  <a:srgbClr val="444444"/>
                </a:solidFill>
                <a:latin typeface="Times New Roman" panose="02020603050405020304" pitchFamily="18" charset="0"/>
                <a:cs typeface="Times New Roman" panose="02020603050405020304" pitchFamily="18" charset="0"/>
              </a:rPr>
              <a:t>&lt;constructor-</a:t>
            </a:r>
            <a:r>
              <a:rPr lang="en-US" sz="2400" b="1" dirty="0" err="1">
                <a:solidFill>
                  <a:srgbClr val="444444"/>
                </a:solidFill>
                <a:latin typeface="Times New Roman" panose="02020603050405020304" pitchFamily="18" charset="0"/>
                <a:cs typeface="Times New Roman" panose="02020603050405020304" pitchFamily="18" charset="0"/>
              </a:rPr>
              <a:t>arg</a:t>
            </a:r>
            <a:r>
              <a:rPr lang="en-US" sz="2400" b="1" dirty="0">
                <a:solidFill>
                  <a:srgbClr val="444444"/>
                </a:solidFill>
                <a:latin typeface="Times New Roman" panose="02020603050405020304" pitchFamily="18" charset="0"/>
                <a:cs typeface="Times New Roman" panose="02020603050405020304" pitchFamily="18" charset="0"/>
              </a:rPr>
              <a:t>&gt;</a:t>
            </a:r>
            <a:r>
              <a:rPr lang="en-US" sz="2400" dirty="0">
                <a:solidFill>
                  <a:srgbClr val="444444"/>
                </a:solidFill>
                <a:latin typeface="Times New Roman" panose="02020603050405020304" pitchFamily="18" charset="0"/>
                <a:cs typeface="Times New Roman" panose="02020603050405020304" pitchFamily="18" charset="0"/>
              </a:rPr>
              <a:t> sub element of </a:t>
            </a:r>
            <a:r>
              <a:rPr lang="en-US" sz="2400" b="1" dirty="0">
                <a:solidFill>
                  <a:srgbClr val="444444"/>
                </a:solidFill>
                <a:latin typeface="Times New Roman" panose="02020603050405020304" pitchFamily="18" charset="0"/>
                <a:cs typeface="Times New Roman" panose="02020603050405020304" pitchFamily="18" charset="0"/>
              </a:rPr>
              <a:t>&lt;bean&gt; </a:t>
            </a:r>
            <a:r>
              <a:rPr lang="en-US" sz="2400" dirty="0">
                <a:solidFill>
                  <a:srgbClr val="444444"/>
                </a:solidFill>
                <a:latin typeface="Times New Roman" panose="02020603050405020304" pitchFamily="18" charset="0"/>
                <a:cs typeface="Times New Roman" panose="02020603050405020304" pitchFamily="18" charset="0"/>
              </a:rPr>
              <a:t>is used for constructor injection. </a:t>
            </a:r>
          </a:p>
          <a:p>
            <a:pPr algn="just"/>
            <a:r>
              <a:rPr lang="en-US" sz="2400" dirty="0">
                <a:solidFill>
                  <a:srgbClr val="444444"/>
                </a:solidFill>
                <a:latin typeface="Times New Roman" panose="02020603050405020304" pitchFamily="18" charset="0"/>
                <a:cs typeface="Times New Roman" panose="02020603050405020304" pitchFamily="18" charset="0"/>
              </a:rPr>
              <a:t>Here we are going to inject</a:t>
            </a:r>
          </a:p>
          <a:p>
            <a:pPr algn="just"/>
            <a:r>
              <a:rPr lang="en-US" sz="2400" dirty="0">
                <a:solidFill>
                  <a:srgbClr val="444444"/>
                </a:solidFill>
                <a:latin typeface="Times New Roman" panose="02020603050405020304" pitchFamily="18" charset="0"/>
                <a:cs typeface="Times New Roman" panose="02020603050405020304" pitchFamily="18" charset="0"/>
              </a:rPr>
              <a:t>primitive and String-based values</a:t>
            </a:r>
          </a:p>
          <a:p>
            <a:pPr algn="just"/>
            <a:r>
              <a:rPr lang="en-US" sz="2400" dirty="0">
                <a:solidFill>
                  <a:srgbClr val="444444"/>
                </a:solidFill>
                <a:latin typeface="Times New Roman" panose="02020603050405020304" pitchFamily="18" charset="0"/>
                <a:cs typeface="Times New Roman" panose="02020603050405020304" pitchFamily="18" charset="0"/>
              </a:rPr>
              <a:t>Dependent object (contained object)</a:t>
            </a:r>
          </a:p>
          <a:p>
            <a:pPr algn="just"/>
            <a:r>
              <a:rPr lang="en-US" sz="2400" dirty="0">
                <a:solidFill>
                  <a:srgbClr val="444444"/>
                </a:solidFill>
                <a:latin typeface="Times New Roman" panose="02020603050405020304" pitchFamily="18" charset="0"/>
                <a:cs typeface="Times New Roman" panose="02020603050405020304" pitchFamily="18" charset="0"/>
              </a:rPr>
              <a:t>Collection values etc.</a:t>
            </a:r>
            <a:endParaRPr lang="en-IN" sz="2400" dirty="0">
              <a:solidFill>
                <a:srgbClr val="44444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190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i="0" dirty="0">
                <a:solidFill>
                  <a:srgbClr val="444444"/>
                </a:solidFill>
                <a:effectLst/>
                <a:latin typeface="Open Sans" panose="020B0606030504020204" pitchFamily="34" charset="0"/>
              </a:rPr>
              <a:t>Dependency Injection by Setter method</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400" b="1" i="0" dirty="0">
                <a:solidFill>
                  <a:srgbClr val="444444"/>
                </a:solidFill>
                <a:effectLst/>
                <a:latin typeface="Times New Roman" panose="02020603050405020304" pitchFamily="18" charset="0"/>
                <a:cs typeface="Times New Roman" panose="02020603050405020304" pitchFamily="18" charset="0"/>
              </a:rPr>
              <a:t>We can inject the dependency by setter method also.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The &lt;property&gt; sub element of &lt;bean&gt; is used for setter injection.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Here we are going to inject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primitive and String-based values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Dependent object (contained object)Collection values etc.</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0317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i="0" dirty="0">
                <a:solidFill>
                  <a:srgbClr val="444444"/>
                </a:solidFill>
                <a:effectLst/>
                <a:latin typeface="Open Sans" panose="020B0606030504020204" pitchFamily="34" charset="0"/>
              </a:rPr>
              <a:t>Injecting Dependent Object thru Setter method</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dirty="0">
                <a:solidFill>
                  <a:srgbClr val="444444"/>
                </a:solidFill>
                <a:latin typeface="Times New Roman" panose="02020603050405020304" pitchFamily="18" charset="0"/>
                <a:cs typeface="Times New Roman" panose="02020603050405020304" pitchFamily="18" charset="0"/>
              </a:rPr>
              <a:t>When one Object is dependent on another, this approach can be used to set one object to another object, thru setter method. We use property element, for this.</a:t>
            </a:r>
            <a:endParaRPr lang="en-IN" dirty="0">
              <a:solidFill>
                <a:srgbClr val="44444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290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i="0" dirty="0">
                <a:solidFill>
                  <a:srgbClr val="444444"/>
                </a:solidFill>
                <a:effectLst/>
                <a:latin typeface="Open Sans" panose="020B0606030504020204" pitchFamily="34" charset="0"/>
              </a:rPr>
              <a:t>Dynamically Inject values to Bean</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pic>
        <p:nvPicPr>
          <p:cNvPr id="9" name="Content Placeholder 8" descr="Text&#10;&#10;Description automatically generated">
            <a:extLst>
              <a:ext uri="{FF2B5EF4-FFF2-40B4-BE49-F238E27FC236}">
                <a16:creationId xmlns:a16="http://schemas.microsoft.com/office/drawing/2014/main" id="{7F23A1BC-6DD4-0197-C3FF-CD7C91BAE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66800"/>
            <a:ext cx="8229600" cy="5059363"/>
          </a:xfrm>
        </p:spPr>
      </p:pic>
    </p:spTree>
    <p:extLst>
      <p:ext uri="{BB962C8B-B14F-4D97-AF65-F5344CB8AC3E}">
        <p14:creationId xmlns:p14="http://schemas.microsoft.com/office/powerpoint/2010/main" val="1691200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6AB23-B06C-47D7-BF41-B4E65D8D2757}"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2" name="Slide Number Placeholder 1">
            <a:extLst>
              <a:ext uri="{FF2B5EF4-FFF2-40B4-BE49-F238E27FC236}">
                <a16:creationId xmlns:a16="http://schemas.microsoft.com/office/drawing/2014/main" id="{C61CDD03-E709-4B93-8529-270489D864A5}"/>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8" name="Title 1">
            <a:extLst>
              <a:ext uri="{FF2B5EF4-FFF2-40B4-BE49-F238E27FC236}">
                <a16:creationId xmlns:a16="http://schemas.microsoft.com/office/drawing/2014/main" id="{5D5C4FDE-2A6E-4DC8-AB54-266BE25B090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90000"/>
              </a:lnSpc>
              <a:spcAft>
                <a:spcPts val="450"/>
              </a:spcAft>
              <a:defRPr/>
            </a:pPr>
            <a:r>
              <a:rPr lang="en-US" sz="2400" b="1" dirty="0">
                <a:latin typeface="Times New Roman" panose="02020603050405020304" pitchFamily="18" charset="0"/>
                <a:cs typeface="Times New Roman" panose="02020603050405020304" pitchFamily="18" charset="0"/>
              </a:rPr>
              <a:t>Syllabus</a:t>
            </a:r>
          </a:p>
        </p:txBody>
      </p:sp>
      <p:pic>
        <p:nvPicPr>
          <p:cNvPr id="10" name="Content Placeholder 9" descr="Text&#10;&#10;Description automatically generated with medium confidence">
            <a:extLst>
              <a:ext uri="{FF2B5EF4-FFF2-40B4-BE49-F238E27FC236}">
                <a16:creationId xmlns:a16="http://schemas.microsoft.com/office/drawing/2014/main" id="{49DC2390-1E9B-765E-6989-421CD6FA52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705" y="685799"/>
            <a:ext cx="8594558" cy="2819400"/>
          </a:xfrm>
        </p:spPr>
      </p:pic>
      <p:sp>
        <p:nvSpPr>
          <p:cNvPr id="12" name="TextBox 11">
            <a:extLst>
              <a:ext uri="{FF2B5EF4-FFF2-40B4-BE49-F238E27FC236}">
                <a16:creationId xmlns:a16="http://schemas.microsoft.com/office/drawing/2014/main" id="{1AD01787-5F2E-B413-A97F-CDDCC45556E7}"/>
              </a:ext>
            </a:extLst>
          </p:cNvPr>
          <p:cNvSpPr txBox="1"/>
          <p:nvPr/>
        </p:nvSpPr>
        <p:spPr>
          <a:xfrm>
            <a:off x="264695" y="3240629"/>
            <a:ext cx="8534400" cy="2870016"/>
          </a:xfrm>
          <a:prstGeom prst="rect">
            <a:avLst/>
          </a:prstGeom>
          <a:noFill/>
        </p:spPr>
        <p:txBody>
          <a:bodyPr wrap="square">
            <a:spAutoFit/>
          </a:bodyPr>
          <a:lstStyle/>
          <a:p>
            <a:pPr algn="l"/>
            <a:r>
              <a:rPr lang="en-US" sz="2000" b="0" i="0" u="none" strike="noStrike" baseline="0" dirty="0">
                <a:solidFill>
                  <a:srgbClr val="000000"/>
                </a:solidFill>
                <a:latin typeface="CIDFont+F1"/>
              </a:rPr>
              <a:t>NPTEL/ YouTube/ Faculty Video Link:</a:t>
            </a:r>
          </a:p>
          <a:p>
            <a:pPr algn="l"/>
            <a:r>
              <a:rPr lang="en-IN" sz="1600" b="1" i="0" u="none" strike="noStrike" baseline="0" dirty="0">
                <a:solidFill>
                  <a:srgbClr val="000000"/>
                </a:solidFill>
              </a:rPr>
              <a:t>Unit1</a:t>
            </a:r>
          </a:p>
          <a:p>
            <a:pPr algn="l"/>
            <a:r>
              <a:rPr lang="en-IN" sz="1400" b="0" i="0" u="none" strike="noStrike" baseline="0" dirty="0">
                <a:solidFill>
                  <a:srgbClr val="0000FF"/>
                </a:solidFill>
              </a:rPr>
              <a:t>https://youtu.be/96xF9phMsWA</a:t>
            </a:r>
          </a:p>
          <a:p>
            <a:pPr algn="l"/>
            <a:r>
              <a:rPr lang="en-IN" sz="1400" b="0" i="0" u="none" strike="noStrike" baseline="0" dirty="0">
                <a:solidFill>
                  <a:srgbClr val="0000FF"/>
                </a:solidFill>
              </a:rPr>
              <a:t>https://youtu.be/Zopo5C79m2k</a:t>
            </a:r>
          </a:p>
          <a:p>
            <a:pPr algn="l"/>
            <a:r>
              <a:rPr lang="fi-FI" sz="1600" b="1" i="0" u="none" strike="noStrike" baseline="0" dirty="0">
                <a:solidFill>
                  <a:srgbClr val="000000"/>
                </a:solidFill>
              </a:rPr>
              <a:t>Unit 2 </a:t>
            </a:r>
            <a:r>
              <a:rPr lang="fi-FI" sz="1400" b="0" i="0" u="none" strike="noStrike" baseline="0" dirty="0">
                <a:solidFill>
                  <a:srgbClr val="0000FF"/>
                </a:solidFill>
              </a:rPr>
              <a:t>https://youtu.be/vHmUVQKXlVo</a:t>
            </a:r>
          </a:p>
          <a:p>
            <a:pPr algn="l"/>
            <a:r>
              <a:rPr lang="en-IN" sz="1400" b="0" i="0" u="none" strike="noStrike" baseline="0" dirty="0">
                <a:solidFill>
                  <a:srgbClr val="0000FF"/>
                </a:solidFill>
              </a:rPr>
              <a:t>https://youtu.be/qz0aGYrrlhU</a:t>
            </a:r>
          </a:p>
          <a:p>
            <a:pPr algn="l"/>
            <a:r>
              <a:rPr lang="fi-FI" sz="1600" b="1" i="0" u="none" strike="noStrike" baseline="0" dirty="0">
                <a:solidFill>
                  <a:srgbClr val="000000"/>
                </a:solidFill>
              </a:rPr>
              <a:t>Unit 3 </a:t>
            </a:r>
            <a:r>
              <a:rPr lang="en-IN" sz="1400" b="0" i="0" u="none" strike="noStrike" baseline="0" dirty="0">
                <a:solidFill>
                  <a:srgbClr val="0000FF"/>
                </a:solidFill>
              </a:rPr>
              <a:t>https://youtu.be/GBOK1-nvdU4</a:t>
            </a:r>
          </a:p>
          <a:p>
            <a:pPr algn="l"/>
            <a:r>
              <a:rPr lang="en-IN" sz="1050" b="0" i="0" u="none" strike="noStrike" baseline="0" dirty="0">
                <a:solidFill>
                  <a:srgbClr val="0000FF"/>
                </a:solidFill>
                <a:hlinkClick r:id="rId3"/>
              </a:rPr>
              <a:t>https://youtu.be/YpsFT50mths?list=PLd3UqWTnYXOlc93disyBjyFv-r1Vq-5zh</a:t>
            </a:r>
            <a:endParaRPr lang="en-IN" sz="1050" b="0" i="0" u="none" strike="noStrike" baseline="0" dirty="0">
              <a:solidFill>
                <a:srgbClr val="0000FF"/>
              </a:solidFill>
            </a:endParaRPr>
          </a:p>
          <a:p>
            <a:pPr algn="l"/>
            <a:r>
              <a:rPr lang="fi-FI" sz="1600" b="1" i="0" u="none" strike="noStrike" baseline="0" dirty="0">
                <a:solidFill>
                  <a:srgbClr val="000000"/>
                </a:solidFill>
              </a:rPr>
              <a:t>Unit 4 </a:t>
            </a:r>
            <a:r>
              <a:rPr lang="fi-FI" sz="1400" b="0" i="0" u="none" strike="noStrike" baseline="0" dirty="0">
                <a:solidFill>
                  <a:srgbClr val="0000FF"/>
                </a:solidFill>
              </a:rPr>
              <a:t>https://youtu.be/-qfEOE4vtxE</a:t>
            </a:r>
          </a:p>
          <a:p>
            <a:pPr algn="l"/>
            <a:r>
              <a:rPr lang="en-IN" sz="1400" b="0" i="0" u="none" strike="noStrike" baseline="0" dirty="0">
                <a:solidFill>
                  <a:srgbClr val="0000FF"/>
                </a:solidFill>
              </a:rPr>
              <a:t>https://youtu.be/PkZNo7MFNFg</a:t>
            </a:r>
          </a:p>
          <a:p>
            <a:pPr algn="l"/>
            <a:r>
              <a:rPr lang="fi-FI" sz="1600" b="1" i="0" u="none" strike="noStrike" baseline="0" dirty="0">
                <a:solidFill>
                  <a:srgbClr val="000000"/>
                </a:solidFill>
              </a:rPr>
              <a:t>Unit 5 </a:t>
            </a:r>
            <a:r>
              <a:rPr lang="fi-FI" sz="1400" b="0" i="0" u="none" strike="noStrike" baseline="0" dirty="0">
                <a:solidFill>
                  <a:srgbClr val="0000FF"/>
                </a:solidFill>
              </a:rPr>
              <a:t>https://youtu.be/_GMEqhUyyFM</a:t>
            </a:r>
          </a:p>
          <a:p>
            <a:pPr algn="l"/>
            <a:r>
              <a:rPr lang="en-IN" sz="1400" b="0" i="0" u="none" strike="noStrike" baseline="0" dirty="0">
                <a:solidFill>
                  <a:srgbClr val="0000FF"/>
                </a:solidFill>
              </a:rPr>
              <a:t>https://youtu.be/ImtZ5yENzgE</a:t>
            </a:r>
          </a:p>
        </p:txBody>
      </p:sp>
    </p:spTree>
    <p:extLst>
      <p:ext uri="{BB962C8B-B14F-4D97-AF65-F5344CB8AC3E}">
        <p14:creationId xmlns:p14="http://schemas.microsoft.com/office/powerpoint/2010/main" val="2672540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about Spring DI with Collections</a:t>
            </a:r>
          </a:p>
        </p:txBody>
      </p:sp>
      <p:sp>
        <p:nvSpPr>
          <p:cNvPr id="4" name="Date Placeholder 3"/>
          <p:cNvSpPr>
            <a:spLocks noGrp="1"/>
          </p:cNvSpPr>
          <p:nvPr>
            <p:ph type="dt" sz="half" idx="10"/>
          </p:nvPr>
        </p:nvSpPr>
        <p:spPr/>
        <p:txBody>
          <a:bodyPr/>
          <a:lstStyle/>
          <a:p>
            <a:fld id="{867D0ECA-7262-491F-9FFA-E8A3F6D76684}"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519967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44444"/>
                </a:solidFill>
                <a:effectLst/>
                <a:latin typeface="Open Sans" panose="020B0606030504020204" pitchFamily="34" charset="0"/>
              </a:rPr>
              <a:t>Spring DI with Collections</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A Bean can be injected with any Collection, such as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List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Set</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Map</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For Medium to large Spring-based applications, it’s common to break Spring’s application context file into multiple files.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This improves modularity of the application, and improves maintainability.</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Spring allows multiple config files by providing the &lt;import&gt; element.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417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err="1">
                <a:solidFill>
                  <a:srgbClr val="444444"/>
                </a:solidFill>
                <a:effectLst/>
                <a:latin typeface="Open Sans" panose="020B0606030504020204" pitchFamily="34" charset="0"/>
              </a:rPr>
              <a:t>BeanFactory</a:t>
            </a:r>
            <a:r>
              <a:rPr lang="en-IN" sz="2800" b="1" i="0" dirty="0">
                <a:solidFill>
                  <a:srgbClr val="444444"/>
                </a:solidFill>
                <a:effectLst/>
                <a:latin typeface="Open Sans" panose="020B0606030504020204" pitchFamily="34" charset="0"/>
              </a:rPr>
              <a:t> &amp; </a:t>
            </a:r>
            <a:r>
              <a:rPr lang="en-IN" sz="2800" b="1" i="0" dirty="0" err="1">
                <a:solidFill>
                  <a:srgbClr val="444444"/>
                </a:solidFill>
                <a:effectLst/>
                <a:latin typeface="Open Sans" panose="020B0606030504020204" pitchFamily="34" charset="0"/>
              </a:rPr>
              <a:t>ApplicationContext</a:t>
            </a:r>
            <a:r>
              <a:rPr lang="en-IN" sz="2800" b="1" i="0" dirty="0">
                <a:solidFill>
                  <a:srgbClr val="444444"/>
                </a:solidFill>
                <a:effectLst/>
                <a:latin typeface="Open Sans" panose="020B0606030504020204" pitchFamily="34" charset="0"/>
              </a:rPr>
              <a:t> Difference</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pic>
        <p:nvPicPr>
          <p:cNvPr id="3" name="Content Placeholder 2" descr="Text&#10;&#10;Description automatically generated">
            <a:extLst>
              <a:ext uri="{FF2B5EF4-FFF2-40B4-BE49-F238E27FC236}">
                <a16:creationId xmlns:a16="http://schemas.microsoft.com/office/drawing/2014/main" id="{17C53553-E1EA-977C-79E3-6FDC1B783E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8793" y="1066800"/>
            <a:ext cx="7772400" cy="4525963"/>
          </a:xfrm>
        </p:spPr>
      </p:pic>
    </p:spTree>
    <p:extLst>
      <p:ext uri="{BB962C8B-B14F-4D97-AF65-F5344CB8AC3E}">
        <p14:creationId xmlns:p14="http://schemas.microsoft.com/office/powerpoint/2010/main" val="4223419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AutoNum type="arabicPeriod"/>
            </a:pPr>
            <a:r>
              <a:rPr lang="en-US" sz="1600" b="1" dirty="0">
                <a:latin typeface="Times New Roman" panose="02020603050405020304" pitchFamily="18" charset="0"/>
                <a:cs typeface="Times New Roman" pitchFamily="18" charset="0"/>
              </a:rPr>
              <a:t>What are the different ways to configure a Spring application?</a:t>
            </a:r>
          </a:p>
          <a:p>
            <a:pPr marL="0" indent="0">
              <a:buNone/>
            </a:pPr>
            <a:r>
              <a:rPr lang="en-IN" sz="1600" b="1" dirty="0">
                <a:latin typeface="Times New Roman" panose="02020603050405020304" pitchFamily="18" charset="0"/>
                <a:cs typeface="Times New Roman" pitchFamily="18" charset="0"/>
              </a:rPr>
              <a:t>Traditional XML based, Annotation </a:t>
            </a:r>
          </a:p>
          <a:p>
            <a:pPr marL="0" indent="0">
              <a:buNone/>
            </a:pPr>
            <a:endParaRPr lang="en-IN" sz="1600" b="1" dirty="0">
              <a:latin typeface="Times New Roman" panose="02020603050405020304" pitchFamily="18" charset="0"/>
              <a:cs typeface="Times New Roman" pitchFamily="18" charset="0"/>
            </a:endParaRPr>
          </a:p>
          <a:p>
            <a:pPr marL="0" indent="0">
              <a:buNone/>
            </a:pPr>
            <a:r>
              <a:rPr lang="en-IN" sz="1600" b="1" dirty="0">
                <a:latin typeface="Times New Roman" panose="02020603050405020304" pitchFamily="18" charset="0"/>
                <a:cs typeface="Times New Roman" pitchFamily="18" charset="0"/>
              </a:rPr>
              <a:t>2</a:t>
            </a:r>
            <a:r>
              <a:rPr lang="en-IN" sz="1800" b="1" dirty="0">
                <a:latin typeface="Times New Roman" panose="02020603050405020304" pitchFamily="18" charset="0"/>
                <a:cs typeface="Times New Roman" pitchFamily="18" charset="0"/>
              </a:rPr>
              <a:t>. </a:t>
            </a:r>
            <a:r>
              <a:rPr lang="en-IN" sz="1600" b="1" dirty="0">
                <a:latin typeface="Times New Roman" panose="02020603050405020304" pitchFamily="18" charset="0"/>
                <a:cs typeface="Times New Roman" pitchFamily="18" charset="0"/>
              </a:rPr>
              <a:t>W</a:t>
            </a:r>
            <a:r>
              <a:rPr lang="en-US" sz="1600" b="1" dirty="0">
                <a:latin typeface="Times New Roman" panose="02020603050405020304" pitchFamily="18" charset="0"/>
                <a:cs typeface="Times New Roman" pitchFamily="18" charset="0"/>
              </a:rPr>
              <a:t>hat is default scope of bean in Spring framework?</a:t>
            </a:r>
          </a:p>
          <a:p>
            <a:r>
              <a:rPr lang="en-US" sz="1600" b="1" dirty="0">
                <a:solidFill>
                  <a:srgbClr val="000000"/>
                </a:solidFill>
                <a:latin typeface="Nunito" pitchFamily="2" charset="0"/>
                <a:cs typeface="Times New Roman" pitchFamily="18" charset="0"/>
              </a:rPr>
              <a:t>Singleton</a:t>
            </a:r>
          </a:p>
          <a:p>
            <a:r>
              <a:rPr lang="en-US" sz="1600" dirty="0">
                <a:solidFill>
                  <a:srgbClr val="000000"/>
                </a:solidFill>
                <a:latin typeface="Nunito" pitchFamily="2" charset="0"/>
                <a:cs typeface="Times New Roman" pitchFamily="18" charset="0"/>
              </a:rPr>
              <a:t>Prototype</a:t>
            </a:r>
          </a:p>
          <a:p>
            <a:r>
              <a:rPr lang="en-US" sz="1600" dirty="0">
                <a:solidFill>
                  <a:srgbClr val="000000"/>
                </a:solidFill>
                <a:latin typeface="Nunito" pitchFamily="2" charset="0"/>
                <a:cs typeface="Times New Roman" pitchFamily="18" charset="0"/>
              </a:rPr>
              <a:t>Request</a:t>
            </a:r>
          </a:p>
          <a:p>
            <a:r>
              <a:rPr lang="en-US" sz="1600" dirty="0">
                <a:solidFill>
                  <a:srgbClr val="000000"/>
                </a:solidFill>
                <a:latin typeface="Nunito" pitchFamily="2" charset="0"/>
                <a:cs typeface="Times New Roman" pitchFamily="18" charset="0"/>
              </a:rPr>
              <a:t>Session</a:t>
            </a:r>
          </a:p>
          <a:p>
            <a:pPr marL="0" indent="0">
              <a:buNone/>
            </a:pPr>
            <a:endParaRPr lang="en-US" sz="1600" dirty="0">
              <a:solidFill>
                <a:srgbClr val="000000"/>
              </a:solidFill>
              <a:latin typeface="Nunito" pitchFamily="2" charset="0"/>
              <a:cs typeface="Times New Roman" pitchFamily="18" charset="0"/>
            </a:endParaRPr>
          </a:p>
          <a:p>
            <a:pPr marL="0" indent="0">
              <a:buNone/>
            </a:pPr>
            <a:r>
              <a:rPr lang="en-US" sz="1600" dirty="0">
                <a:solidFill>
                  <a:srgbClr val="000000"/>
                </a:solidFill>
                <a:latin typeface="Nunito" pitchFamily="2" charset="0"/>
                <a:cs typeface="Times New Roman" pitchFamily="18" charset="0"/>
              </a:rPr>
              <a:t>3. </a:t>
            </a:r>
            <a:r>
              <a:rPr lang="en-US" sz="1600" b="1" i="0" dirty="0">
                <a:solidFill>
                  <a:srgbClr val="000000"/>
                </a:solidFill>
                <a:effectLst/>
                <a:latin typeface="Nunito" pitchFamily="2" charset="0"/>
              </a:rPr>
              <a:t>By default a bean is eagerly loaded.</a:t>
            </a:r>
            <a:r>
              <a:rPr lang="en-US" sz="1600" b="1" i="0" dirty="0">
                <a:solidFill>
                  <a:srgbClr val="000000"/>
                </a:solidFill>
                <a:effectLst/>
                <a:latin typeface="Nunito" pitchFamily="2" charset="0"/>
                <a:cs typeface="Times New Roman" pitchFamily="18" charset="0"/>
              </a:rPr>
              <a:t> </a:t>
            </a:r>
            <a:r>
              <a:rPr lang="en-US" sz="1600" i="0" dirty="0">
                <a:solidFill>
                  <a:srgbClr val="000000"/>
                </a:solidFill>
                <a:effectLst/>
                <a:latin typeface="Nunito" pitchFamily="2" charset="0"/>
                <a:cs typeface="Times New Roman" pitchFamily="18" charset="0"/>
              </a:rPr>
              <a:t>(T/</a:t>
            </a:r>
            <a:r>
              <a:rPr lang="en-US" sz="1600" b="1" i="0" dirty="0">
                <a:solidFill>
                  <a:srgbClr val="000000"/>
                </a:solidFill>
                <a:effectLst/>
                <a:latin typeface="Nunito" pitchFamily="2" charset="0"/>
                <a:cs typeface="Times New Roman" pitchFamily="18" charset="0"/>
              </a:rPr>
              <a:t>F)</a:t>
            </a:r>
          </a:p>
          <a:p>
            <a:pPr marL="0" indent="0">
              <a:buNone/>
            </a:pPr>
            <a:endParaRPr lang="en-US" sz="1600" b="1" i="0" dirty="0">
              <a:solidFill>
                <a:srgbClr val="000000"/>
              </a:solidFill>
              <a:effectLst/>
              <a:latin typeface="Nunito" pitchFamily="2" charset="0"/>
              <a:cs typeface="Times New Roman" pitchFamily="18" charset="0"/>
            </a:endParaRPr>
          </a:p>
          <a:p>
            <a:pPr marL="0" indent="0">
              <a:buNone/>
            </a:pPr>
            <a:r>
              <a:rPr lang="en-US" sz="1600" b="1" dirty="0">
                <a:solidFill>
                  <a:srgbClr val="000000"/>
                </a:solidFill>
                <a:latin typeface="Nunito" pitchFamily="2" charset="0"/>
                <a:cs typeface="Times New Roman" pitchFamily="18" charset="0"/>
              </a:rPr>
              <a:t>4. </a:t>
            </a:r>
            <a:r>
              <a:rPr lang="en-US" sz="1600" b="1" i="0" dirty="0">
                <a:solidFill>
                  <a:srgbClr val="0C3E5E"/>
                </a:solidFill>
                <a:effectLst/>
                <a:latin typeface="Open Sans" panose="020B0606030504020204" pitchFamily="34" charset="0"/>
              </a:rPr>
              <a:t>Thread Scoped Bean Is Introduced In Which Version Of Spring Framework.</a:t>
            </a:r>
          </a:p>
          <a:p>
            <a:r>
              <a:rPr lang="en-IN" sz="1600" dirty="0">
                <a:solidFill>
                  <a:srgbClr val="000000"/>
                </a:solidFill>
                <a:latin typeface="Nunito" pitchFamily="2" charset="0"/>
                <a:cs typeface="Times New Roman" pitchFamily="18" charset="0"/>
              </a:rPr>
              <a:t>1.0</a:t>
            </a:r>
          </a:p>
          <a:p>
            <a:r>
              <a:rPr lang="en-IN" sz="1600" dirty="0">
                <a:solidFill>
                  <a:srgbClr val="000000"/>
                </a:solidFill>
                <a:latin typeface="Nunito" pitchFamily="2" charset="0"/>
                <a:cs typeface="Times New Roman" pitchFamily="18" charset="0"/>
              </a:rPr>
              <a:t>2.0</a:t>
            </a:r>
          </a:p>
          <a:p>
            <a:r>
              <a:rPr lang="en-IN" sz="1600" b="1" dirty="0">
                <a:solidFill>
                  <a:srgbClr val="000000"/>
                </a:solidFill>
                <a:latin typeface="Nunito" pitchFamily="2" charset="0"/>
                <a:cs typeface="Times New Roman" pitchFamily="18" charset="0"/>
              </a:rPr>
              <a:t>3.0</a:t>
            </a:r>
          </a:p>
          <a:p>
            <a:r>
              <a:rPr lang="en-IN" sz="1600" dirty="0">
                <a:solidFill>
                  <a:srgbClr val="000000"/>
                </a:solidFill>
                <a:latin typeface="Nunito" pitchFamily="2" charset="0"/>
                <a:cs typeface="Times New Roman" pitchFamily="18" charset="0"/>
              </a:rPr>
              <a:t>4.0</a:t>
            </a:r>
          </a:p>
          <a:p>
            <a:pPr marL="0" indent="0">
              <a:buNone/>
            </a:pPr>
            <a:endParaRPr lang="en-IN" sz="2800" b="1"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1CDC8188-16F8-492B-8019-F9CBD0E058F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DAILY QUIZ 5</a:t>
            </a:r>
          </a:p>
          <a:p>
            <a:pPr lvl="0" algn="ctr">
              <a:spcBef>
                <a:spcPct val="0"/>
              </a:spcBef>
              <a:defRPr/>
            </a:pPr>
            <a:endParaRPr lang="en-US" dirty="0"/>
          </a:p>
        </p:txBody>
      </p:sp>
    </p:spTree>
    <p:extLst>
      <p:ext uri="{BB962C8B-B14F-4D97-AF65-F5344CB8AC3E}">
        <p14:creationId xmlns:p14="http://schemas.microsoft.com/office/powerpoint/2010/main" val="3331040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about Application Context and Annotations.</a:t>
            </a:r>
          </a:p>
        </p:txBody>
      </p:sp>
      <p:sp>
        <p:nvSpPr>
          <p:cNvPr id="4" name="Date Placeholder 3"/>
          <p:cNvSpPr>
            <a:spLocks noGrp="1"/>
          </p:cNvSpPr>
          <p:nvPr>
            <p:ph type="dt" sz="half" idx="10"/>
          </p:nvPr>
        </p:nvSpPr>
        <p:spPr/>
        <p:txBody>
          <a:bodyPr/>
          <a:lstStyle/>
          <a:p>
            <a:fld id="{867D0ECA-7262-491F-9FFA-E8A3F6D76684}"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228164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200" b="1" i="0" dirty="0" err="1">
                <a:solidFill>
                  <a:srgbClr val="444444"/>
                </a:solidFill>
                <a:effectLst/>
                <a:latin typeface="Open Sans" panose="020B0606030504020204" pitchFamily="34" charset="0"/>
              </a:rPr>
              <a:t>ApplicationContext</a:t>
            </a:r>
            <a:r>
              <a:rPr lang="en-IN" sz="3200" b="1" i="0" dirty="0">
                <a:solidFill>
                  <a:srgbClr val="444444"/>
                </a:solidFill>
                <a:effectLst/>
                <a:latin typeface="Open Sans" panose="020B0606030504020204" pitchFamily="34" charset="0"/>
              </a:rPr>
              <a:t> </a:t>
            </a:r>
            <a:endParaRPr lang="en-IN" sz="32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fontScale="77500" lnSpcReduction="20000"/>
          </a:bodyPr>
          <a:lstStyle/>
          <a:p>
            <a:pPr marL="0" indent="0" algn="just">
              <a:buNone/>
            </a:pPr>
            <a:r>
              <a:rPr lang="en-US" b="1" i="0" dirty="0">
                <a:solidFill>
                  <a:srgbClr val="444444"/>
                </a:solidFill>
                <a:effectLst/>
                <a:latin typeface="Open Sans" panose="020B0606030504020204" pitchFamily="34" charset="0"/>
              </a:rPr>
              <a:t>Below are most commonly used </a:t>
            </a:r>
            <a:r>
              <a:rPr lang="en-US" b="1" i="0" dirty="0" err="1">
                <a:solidFill>
                  <a:srgbClr val="444444"/>
                </a:solidFill>
                <a:effectLst/>
                <a:latin typeface="Open Sans" panose="020B0606030504020204" pitchFamily="34" charset="0"/>
              </a:rPr>
              <a:t>ApplicationContexts</a:t>
            </a:r>
            <a:endParaRPr lang="en-US" b="1" i="0" dirty="0">
              <a:solidFill>
                <a:srgbClr val="444444"/>
              </a:solidFill>
              <a:effectLst/>
              <a:latin typeface="Open Sans" panose="020B0606030504020204" pitchFamily="34" charset="0"/>
            </a:endParaRPr>
          </a:p>
          <a:p>
            <a:pPr marL="0" indent="0" algn="just">
              <a:buNone/>
            </a:pPr>
            <a:br>
              <a:rPr lang="en-US" dirty="0"/>
            </a:br>
            <a:r>
              <a:rPr lang="en-US" sz="2900" b="1" i="0" dirty="0" err="1">
                <a:solidFill>
                  <a:srgbClr val="444444"/>
                </a:solidFill>
                <a:effectLst/>
                <a:latin typeface="Times New Roman" panose="02020603050405020304" pitchFamily="18" charset="0"/>
                <a:cs typeface="Times New Roman" panose="02020603050405020304" pitchFamily="18" charset="0"/>
              </a:rPr>
              <a:t>FileSystemXmlApplicationContext</a:t>
            </a:r>
            <a:r>
              <a:rPr lang="en-US" sz="2900" b="1" i="0" dirty="0">
                <a:solidFill>
                  <a:srgbClr val="444444"/>
                </a:solidFill>
                <a:effectLst/>
                <a:latin typeface="Times New Roman" panose="02020603050405020304" pitchFamily="18" charset="0"/>
                <a:cs typeface="Times New Roman" panose="02020603050405020304" pitchFamily="18" charset="0"/>
              </a:rPr>
              <a:t>: </a:t>
            </a:r>
            <a:r>
              <a:rPr lang="en-US" sz="2900" b="0" i="0" dirty="0">
                <a:solidFill>
                  <a:srgbClr val="444444"/>
                </a:solidFill>
                <a:effectLst/>
                <a:latin typeface="Times New Roman" panose="02020603050405020304" pitchFamily="18" charset="0"/>
                <a:cs typeface="Times New Roman" panose="02020603050405020304" pitchFamily="18" charset="0"/>
              </a:rPr>
              <a:t>This loads the definitions of the beans from an XML file. Here you need to provide the full path of the XML bean configuration file to the constructor.</a:t>
            </a:r>
          </a:p>
          <a:p>
            <a:pPr marL="0" indent="0" algn="just">
              <a:buNone/>
            </a:pPr>
            <a:endParaRPr lang="en-US" sz="2900" b="0" i="0" dirty="0">
              <a:solidFill>
                <a:srgbClr val="444444"/>
              </a:solidFill>
              <a:effectLst/>
              <a:latin typeface="Times New Roman" panose="02020603050405020304" pitchFamily="18" charset="0"/>
              <a:cs typeface="Times New Roman" panose="02020603050405020304" pitchFamily="18" charset="0"/>
            </a:endParaRPr>
          </a:p>
          <a:p>
            <a:pPr marL="0" indent="0" algn="just">
              <a:buNone/>
            </a:pPr>
            <a:r>
              <a:rPr lang="en-US" sz="2900" b="1" i="0" dirty="0" err="1">
                <a:solidFill>
                  <a:srgbClr val="444444"/>
                </a:solidFill>
                <a:effectLst/>
                <a:latin typeface="Times New Roman" panose="02020603050405020304" pitchFamily="18" charset="0"/>
                <a:cs typeface="Times New Roman" panose="02020603050405020304" pitchFamily="18" charset="0"/>
              </a:rPr>
              <a:t>ClassPathXmlApplicationContext</a:t>
            </a:r>
            <a:r>
              <a:rPr lang="en-US" sz="2900" b="1" i="0" dirty="0">
                <a:solidFill>
                  <a:srgbClr val="444444"/>
                </a:solidFill>
                <a:effectLst/>
                <a:latin typeface="Times New Roman" panose="02020603050405020304" pitchFamily="18" charset="0"/>
                <a:cs typeface="Times New Roman" panose="02020603050405020304" pitchFamily="18" charset="0"/>
              </a:rPr>
              <a:t>: </a:t>
            </a:r>
            <a:r>
              <a:rPr lang="en-US" sz="2900" b="0" i="0" dirty="0">
                <a:solidFill>
                  <a:srgbClr val="444444"/>
                </a:solidFill>
                <a:effectLst/>
                <a:latin typeface="Times New Roman" panose="02020603050405020304" pitchFamily="18" charset="0"/>
                <a:cs typeface="Times New Roman" panose="02020603050405020304" pitchFamily="18" charset="0"/>
              </a:rPr>
              <a:t>This loads the definitions of the beans from an XML file. Here you do not need to provide the full path of the XML file but you need to set CLASSPATH properly because this container will look bean configuration XML file in CLASSPATH.</a:t>
            </a:r>
          </a:p>
          <a:p>
            <a:pPr marL="0" indent="0" algn="just">
              <a:buNone/>
            </a:pPr>
            <a:endParaRPr lang="en-US" sz="2900" dirty="0">
              <a:solidFill>
                <a:srgbClr val="444444"/>
              </a:solidFill>
              <a:latin typeface="Times New Roman" panose="02020603050405020304" pitchFamily="18" charset="0"/>
              <a:cs typeface="Times New Roman" panose="02020603050405020304" pitchFamily="18" charset="0"/>
            </a:endParaRPr>
          </a:p>
          <a:p>
            <a:pPr marL="0" indent="0" algn="just">
              <a:buNone/>
            </a:pPr>
            <a:r>
              <a:rPr lang="en-US" sz="2900" b="1" i="0" dirty="0" err="1">
                <a:solidFill>
                  <a:srgbClr val="444444"/>
                </a:solidFill>
                <a:effectLst/>
                <a:latin typeface="Times New Roman" panose="02020603050405020304" pitchFamily="18" charset="0"/>
                <a:cs typeface="Times New Roman" panose="02020603050405020304" pitchFamily="18" charset="0"/>
              </a:rPr>
              <a:t>WebXmlApplicationContext</a:t>
            </a:r>
            <a:r>
              <a:rPr lang="en-US" sz="2900" b="1" i="0" dirty="0">
                <a:solidFill>
                  <a:srgbClr val="444444"/>
                </a:solidFill>
                <a:effectLst/>
                <a:latin typeface="Times New Roman" panose="02020603050405020304" pitchFamily="18" charset="0"/>
                <a:cs typeface="Times New Roman" panose="02020603050405020304" pitchFamily="18" charset="0"/>
              </a:rPr>
              <a:t>: </a:t>
            </a:r>
            <a:r>
              <a:rPr lang="en-US" sz="2900" b="0" i="0" dirty="0">
                <a:solidFill>
                  <a:srgbClr val="444444"/>
                </a:solidFill>
                <a:effectLst/>
                <a:latin typeface="Times New Roman" panose="02020603050405020304" pitchFamily="18" charset="0"/>
                <a:cs typeface="Times New Roman" panose="02020603050405020304" pitchFamily="18" charset="0"/>
              </a:rPr>
              <a:t>This loads the XML file with definitions of all beans from within a web application.</a:t>
            </a:r>
            <a:endParaRPr lang="en-IN" sz="2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3969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i="0" dirty="0" err="1">
                <a:solidFill>
                  <a:srgbClr val="444444"/>
                </a:solidFill>
                <a:effectLst/>
                <a:latin typeface="Open Sans" panose="020B0606030504020204" pitchFamily="34" charset="0"/>
              </a:rPr>
              <a:t>SpringBean</a:t>
            </a:r>
            <a:r>
              <a:rPr lang="en-US" sz="3200" b="1" i="0" dirty="0">
                <a:solidFill>
                  <a:srgbClr val="444444"/>
                </a:solidFill>
                <a:effectLst/>
                <a:latin typeface="Open Sans" panose="020B0606030504020204" pitchFamily="34" charset="0"/>
              </a:rPr>
              <a:t> with Annotations</a:t>
            </a:r>
            <a:endParaRPr lang="en-IN" sz="32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Annotations, which need to be used are</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@Configuration</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@Value – to inject a primitive value</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@Resource – to inject non primitive value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672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44444"/>
                </a:solidFill>
                <a:effectLst/>
                <a:latin typeface="Open Sans" panose="020B0606030504020204" pitchFamily="34" charset="0"/>
              </a:rPr>
              <a:t>Spring </a:t>
            </a:r>
            <a:r>
              <a:rPr lang="en-IN" sz="2800" b="1" i="0" dirty="0" err="1">
                <a:solidFill>
                  <a:srgbClr val="444444"/>
                </a:solidFill>
                <a:effectLst/>
                <a:latin typeface="Open Sans" panose="020B0606030504020204" pitchFamily="34" charset="0"/>
              </a:rPr>
              <a:t>AutoScan</a:t>
            </a:r>
            <a:r>
              <a:rPr lang="en-IN" sz="2800" b="1" i="0" dirty="0">
                <a:solidFill>
                  <a:srgbClr val="444444"/>
                </a:solidFill>
                <a:effectLst/>
                <a:latin typeface="Open Sans" panose="020B0606030504020204" pitchFamily="34" charset="0"/>
              </a:rPr>
              <a:t> Components</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lnSpcReduction="10000"/>
          </a:bodyPr>
          <a:lstStyle/>
          <a:p>
            <a:pPr algn="just"/>
            <a:r>
              <a:rPr lang="en-US" sz="2000" b="0" i="0" dirty="0">
                <a:solidFill>
                  <a:srgbClr val="444444"/>
                </a:solidFill>
                <a:effectLst/>
                <a:latin typeface="Times New Roman" panose="02020603050405020304" pitchFamily="18" charset="0"/>
                <a:cs typeface="Times New Roman" panose="02020603050405020304" pitchFamily="18" charset="0"/>
              </a:rPr>
              <a:t>Normally all the beans or components need to be declared in XML bean configuration file, so that Spring container can detect and register your beans or components.</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Actually, Spring is able to auto scan, detect and instantiate your beans from pre-defined project package, no more tedious beans declaration in in XML file.</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Auto Components Scan Annotation Types</a:t>
            </a:r>
          </a:p>
          <a:p>
            <a:pPr algn="just"/>
            <a:r>
              <a:rPr lang="en-US" sz="2000" b="1" i="0" dirty="0">
                <a:solidFill>
                  <a:srgbClr val="444444"/>
                </a:solidFill>
                <a:effectLst/>
                <a:latin typeface="Times New Roman" panose="02020603050405020304" pitchFamily="18" charset="0"/>
                <a:cs typeface="Times New Roman" panose="02020603050405020304" pitchFamily="18" charset="0"/>
              </a:rPr>
              <a:t>In Spring , there are 4 types of auto components scan annotation types</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@Component – Indicates a auto scan component.</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@Repository – Indicates DAO component in the persistence layer.</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@Service – Indicates a Service component in the business layer.</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@Controller – Indicates a controller component in the presentation layer.</a:t>
            </a:r>
          </a:p>
          <a:p>
            <a:pPr algn="just"/>
            <a:r>
              <a:rPr lang="en-US" sz="2000" b="0" i="0" dirty="0">
                <a:solidFill>
                  <a:srgbClr val="444444"/>
                </a:solidFill>
                <a:effectLst/>
                <a:latin typeface="Times New Roman" panose="02020603050405020304" pitchFamily="18" charset="0"/>
                <a:cs typeface="Times New Roman" panose="02020603050405020304" pitchFamily="18" charset="0"/>
              </a:rPr>
              <a:t>For readability, you should always declare auto components for a specified layer to make your code more easier to read.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867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44444"/>
                </a:solidFill>
                <a:effectLst/>
                <a:latin typeface="Open Sans" panose="020B0606030504020204" pitchFamily="34" charset="0"/>
              </a:rPr>
              <a:t>Spring </a:t>
            </a:r>
            <a:r>
              <a:rPr lang="en-IN" sz="2800" b="1" i="0" dirty="0" err="1">
                <a:solidFill>
                  <a:srgbClr val="444444"/>
                </a:solidFill>
                <a:effectLst/>
                <a:latin typeface="Open Sans" panose="020B0606030504020204" pitchFamily="34" charset="0"/>
              </a:rPr>
              <a:t>AutoScan</a:t>
            </a:r>
            <a:r>
              <a:rPr lang="en-IN" sz="2800" b="1" i="0" dirty="0">
                <a:solidFill>
                  <a:srgbClr val="444444"/>
                </a:solidFill>
                <a:effectLst/>
                <a:latin typeface="Open Sans" panose="020B0606030504020204" pitchFamily="34" charset="0"/>
              </a:rPr>
              <a:t> Components</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000" dirty="0">
                <a:solidFill>
                  <a:srgbClr val="444444"/>
                </a:solidFill>
                <a:latin typeface="Times New Roman" panose="02020603050405020304" pitchFamily="18" charset="0"/>
                <a:cs typeface="Times New Roman" panose="02020603050405020304" pitchFamily="18" charset="0"/>
              </a:rPr>
              <a:t>In Spring, bean scope is used to decide which type of bean instance should be return from Spring container back to the caller.</a:t>
            </a:r>
          </a:p>
          <a:p>
            <a:pPr algn="just"/>
            <a:r>
              <a:rPr lang="en-US" sz="2000" dirty="0">
                <a:solidFill>
                  <a:srgbClr val="444444"/>
                </a:solidFill>
                <a:latin typeface="Times New Roman" panose="02020603050405020304" pitchFamily="18" charset="0"/>
                <a:cs typeface="Times New Roman" panose="02020603050405020304" pitchFamily="18" charset="0"/>
              </a:rPr>
              <a:t>5 types of bean scopes supported :</a:t>
            </a:r>
          </a:p>
          <a:p>
            <a:pPr algn="just"/>
            <a:r>
              <a:rPr lang="en-US" sz="2000" dirty="0">
                <a:solidFill>
                  <a:srgbClr val="444444"/>
                </a:solidFill>
                <a:latin typeface="Times New Roman" panose="02020603050405020304" pitchFamily="18" charset="0"/>
                <a:cs typeface="Times New Roman" panose="02020603050405020304" pitchFamily="18" charset="0"/>
              </a:rPr>
              <a:t>singleton – Return a single bean instance per Spring IoC container</a:t>
            </a:r>
          </a:p>
          <a:p>
            <a:pPr algn="just"/>
            <a:r>
              <a:rPr lang="en-US" sz="2000" dirty="0">
                <a:solidFill>
                  <a:srgbClr val="444444"/>
                </a:solidFill>
                <a:latin typeface="Times New Roman" panose="02020603050405020304" pitchFamily="18" charset="0"/>
                <a:cs typeface="Times New Roman" panose="02020603050405020304" pitchFamily="18" charset="0"/>
              </a:rPr>
              <a:t>prototype – Return a new bean instance each time when requested</a:t>
            </a:r>
          </a:p>
          <a:p>
            <a:pPr algn="just"/>
            <a:r>
              <a:rPr lang="en-US" sz="2000" dirty="0">
                <a:solidFill>
                  <a:srgbClr val="444444"/>
                </a:solidFill>
                <a:latin typeface="Times New Roman" panose="02020603050405020304" pitchFamily="18" charset="0"/>
                <a:cs typeface="Times New Roman" panose="02020603050405020304" pitchFamily="18" charset="0"/>
              </a:rPr>
              <a:t>request – Return a single bean instance per HTTP request*.</a:t>
            </a:r>
          </a:p>
          <a:p>
            <a:pPr algn="just"/>
            <a:r>
              <a:rPr lang="en-US" sz="2000" dirty="0">
                <a:solidFill>
                  <a:srgbClr val="444444"/>
                </a:solidFill>
                <a:latin typeface="Times New Roman" panose="02020603050405020304" pitchFamily="18" charset="0"/>
                <a:cs typeface="Times New Roman" panose="02020603050405020304" pitchFamily="18" charset="0"/>
              </a:rPr>
              <a:t>session – Return a single bean instance per HTTP session. *</a:t>
            </a:r>
          </a:p>
          <a:p>
            <a:pPr algn="just"/>
            <a:r>
              <a:rPr lang="en-US" sz="2000" dirty="0" err="1">
                <a:solidFill>
                  <a:srgbClr val="444444"/>
                </a:solidFill>
                <a:latin typeface="Times New Roman" panose="02020603050405020304" pitchFamily="18" charset="0"/>
                <a:cs typeface="Times New Roman" panose="02020603050405020304" pitchFamily="18" charset="0"/>
              </a:rPr>
              <a:t>globalSession</a:t>
            </a:r>
            <a:r>
              <a:rPr lang="en-US" sz="2000" dirty="0">
                <a:solidFill>
                  <a:srgbClr val="444444"/>
                </a:solidFill>
                <a:latin typeface="Times New Roman" panose="02020603050405020304" pitchFamily="18" charset="0"/>
                <a:cs typeface="Times New Roman" panose="02020603050405020304" pitchFamily="18" charset="0"/>
              </a:rPr>
              <a:t> – Return a single bean instance per global HTTP session. *</a:t>
            </a:r>
            <a:endParaRPr lang="en-IN" sz="2000" dirty="0">
              <a:solidFill>
                <a:srgbClr val="44444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741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the difference between XML and Annotation.</a:t>
            </a:r>
          </a:p>
        </p:txBody>
      </p:sp>
      <p:sp>
        <p:nvSpPr>
          <p:cNvPr id="4" name="Date Placeholder 3"/>
          <p:cNvSpPr>
            <a:spLocks noGrp="1"/>
          </p:cNvSpPr>
          <p:nvPr>
            <p:ph type="dt" sz="half" idx="10"/>
          </p:nvPr>
        </p:nvSpPr>
        <p:spPr/>
        <p:txBody>
          <a:bodyPr/>
          <a:lstStyle/>
          <a:p>
            <a:fld id="{867D0ECA-7262-491F-9FFA-E8A3F6D76684}"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423828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AD5864-C4B1-414C-A177-757EF4E0D60C}"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2" name="Slide Number Placeholder 1">
            <a:extLst>
              <a:ext uri="{FF2B5EF4-FFF2-40B4-BE49-F238E27FC236}">
                <a16:creationId xmlns:a16="http://schemas.microsoft.com/office/drawing/2014/main" id="{C61CDD03-E709-4B93-8529-270489D864A5}"/>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8" name="Title 1">
            <a:extLst>
              <a:ext uri="{FF2B5EF4-FFF2-40B4-BE49-F238E27FC236}">
                <a16:creationId xmlns:a16="http://schemas.microsoft.com/office/drawing/2014/main" id="{5D5C4FDE-2A6E-4DC8-AB54-266BE25B090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90000"/>
              </a:lnSpc>
              <a:spcAft>
                <a:spcPts val="450"/>
              </a:spcAft>
              <a:defRPr/>
            </a:pPr>
            <a:r>
              <a:rPr lang="en-US" sz="2400" b="1" dirty="0">
                <a:latin typeface="Times New Roman" panose="02020603050405020304" pitchFamily="18" charset="0"/>
                <a:cs typeface="Times New Roman" panose="02020603050405020304" pitchFamily="18" charset="0"/>
              </a:rPr>
              <a:t>Branch wise Applications</a:t>
            </a:r>
          </a:p>
        </p:txBody>
      </p:sp>
      <p:sp>
        <p:nvSpPr>
          <p:cNvPr id="6" name="Content Placeholder 5">
            <a:extLst>
              <a:ext uri="{FF2B5EF4-FFF2-40B4-BE49-F238E27FC236}">
                <a16:creationId xmlns:a16="http://schemas.microsoft.com/office/drawing/2014/main" id="{C26FF105-EA8E-138D-C78A-F6615E77C47D}"/>
              </a:ext>
            </a:extLst>
          </p:cNvPr>
          <p:cNvSpPr>
            <a:spLocks noGrp="1"/>
          </p:cNvSpPr>
          <p:nvPr>
            <p:ph idx="1"/>
          </p:nvPr>
        </p:nvSpPr>
        <p:spPr/>
        <p:txBody>
          <a:bodyPr/>
          <a:lstStyle/>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Desktop GUI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Mobile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Artificial intelligence</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Web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Big Data technology</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Gaming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Business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Embedded systems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Cloud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000" i="1" dirty="0">
                <a:solidFill>
                  <a:srgbClr val="273239"/>
                </a:solidFill>
                <a:effectLst/>
                <a:latin typeface="Times New Roman" panose="02020603050405020304" pitchFamily="18" charset="0"/>
                <a:cs typeface="Times New Roman" panose="02020603050405020304" pitchFamily="18" charset="0"/>
              </a:rPr>
              <a:t>Scientific applications</a:t>
            </a:r>
            <a:endParaRPr lang="en-IN" sz="2000" i="0" dirty="0">
              <a:solidFill>
                <a:srgbClr val="273239"/>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68736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i="0" dirty="0">
                <a:solidFill>
                  <a:srgbClr val="444444"/>
                </a:solidFill>
                <a:effectLst/>
                <a:latin typeface="Open Sans" panose="020B0606030504020204" pitchFamily="34" charset="0"/>
              </a:rPr>
              <a:t>Difference between XML and Annotation</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4525963"/>
          </a:xfrm>
        </p:spPr>
        <p:txBody>
          <a:bodyPr>
            <a:normAutofit/>
          </a:bodyPr>
          <a:lstStyle/>
          <a:p>
            <a:pPr algn="just"/>
            <a:r>
              <a:rPr lang="en-US" sz="2400" b="0" i="0" dirty="0">
                <a:solidFill>
                  <a:srgbClr val="444444"/>
                </a:solidFill>
                <a:effectLst/>
                <a:latin typeface="Times New Roman" panose="02020603050405020304" pitchFamily="18" charset="0"/>
                <a:cs typeface="Times New Roman" panose="02020603050405020304" pitchFamily="18" charset="0"/>
              </a:rPr>
              <a:t>Spring Configs can be done with Annotations or XML. </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Below are differences of using either of them.</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Code Readability is better, by using Annotations, since all mapping details are specified along with Bean class.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Rebuild/Recompile of source code is not required, when any changes are made to XML Config file, where as any changes to Annotations needs re building of code</a:t>
            </a:r>
            <a:r>
              <a:rPr lang="en-US" sz="1800" b="0" i="0" dirty="0">
                <a:solidFill>
                  <a:srgbClr val="444444"/>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4280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i="0" dirty="0">
                <a:solidFill>
                  <a:srgbClr val="444444"/>
                </a:solidFill>
                <a:effectLst/>
                <a:latin typeface="Open Sans" panose="020B0606030504020204" pitchFamily="34" charset="0"/>
              </a:rPr>
              <a:t>Spring Auto Wiring</a:t>
            </a:r>
            <a:endParaRPr lang="en-IN" sz="2800" b="1" i="0" dirty="0">
              <a:solidFill>
                <a:srgbClr val="000000"/>
              </a:solidFill>
              <a:effectLst/>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5181600"/>
          </a:xfrm>
        </p:spPr>
        <p:txBody>
          <a:bodyPr>
            <a:normAutofit fontScale="92500" lnSpcReduction="10000"/>
          </a:bodyPr>
          <a:lstStyle/>
          <a:p>
            <a:pPr algn="just"/>
            <a:r>
              <a:rPr lang="en-US" sz="2400" b="0" i="0" dirty="0" err="1">
                <a:solidFill>
                  <a:srgbClr val="444444"/>
                </a:solidFill>
                <a:effectLst/>
                <a:latin typeface="Times New Roman" panose="02020603050405020304" pitchFamily="18" charset="0"/>
                <a:cs typeface="Times New Roman" panose="02020603050405020304" pitchFamily="18" charset="0"/>
              </a:rPr>
              <a:t>Autowiring</a:t>
            </a:r>
            <a:r>
              <a:rPr lang="en-US" sz="2400" b="0" i="0" dirty="0">
                <a:solidFill>
                  <a:srgbClr val="444444"/>
                </a:solidFill>
                <a:effectLst/>
                <a:latin typeface="Times New Roman" panose="02020603050405020304" pitchFamily="18" charset="0"/>
                <a:cs typeface="Times New Roman" panose="02020603050405020304" pitchFamily="18" charset="0"/>
              </a:rPr>
              <a:t> feature of spring framework enables you to inject the object dependency implicitly.</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It internally uses setter or constructor injection.</a:t>
            </a:r>
          </a:p>
          <a:p>
            <a:pPr algn="just"/>
            <a:r>
              <a:rPr lang="en-US" sz="2400" b="0" i="0" dirty="0" err="1">
                <a:solidFill>
                  <a:srgbClr val="444444"/>
                </a:solidFill>
                <a:effectLst/>
                <a:latin typeface="Times New Roman" panose="02020603050405020304" pitchFamily="18" charset="0"/>
                <a:cs typeface="Times New Roman" panose="02020603050405020304" pitchFamily="18" charset="0"/>
              </a:rPr>
              <a:t>Autowiring</a:t>
            </a:r>
            <a:r>
              <a:rPr lang="en-US" sz="2400" b="0" i="0" dirty="0">
                <a:solidFill>
                  <a:srgbClr val="444444"/>
                </a:solidFill>
                <a:effectLst/>
                <a:latin typeface="Times New Roman" panose="02020603050405020304" pitchFamily="18" charset="0"/>
                <a:cs typeface="Times New Roman" panose="02020603050405020304" pitchFamily="18" charset="0"/>
              </a:rPr>
              <a:t> can't be used to inject primitive and string values.</a:t>
            </a:r>
          </a:p>
          <a:p>
            <a:pPr algn="just"/>
            <a:r>
              <a:rPr lang="en-US" sz="2400" b="0" i="0" dirty="0">
                <a:solidFill>
                  <a:srgbClr val="444444"/>
                </a:solidFill>
                <a:effectLst/>
                <a:latin typeface="Times New Roman" panose="02020603050405020304" pitchFamily="18" charset="0"/>
                <a:cs typeface="Times New Roman" panose="02020603050405020304" pitchFamily="18" charset="0"/>
              </a:rPr>
              <a:t> It works with reference only.</a:t>
            </a:r>
          </a:p>
          <a:p>
            <a:pPr algn="just"/>
            <a:r>
              <a:rPr lang="en-US" sz="2400" b="1" i="0" dirty="0">
                <a:solidFill>
                  <a:srgbClr val="444444"/>
                </a:solidFill>
                <a:effectLst/>
                <a:latin typeface="Times New Roman" panose="02020603050405020304" pitchFamily="18" charset="0"/>
                <a:cs typeface="Times New Roman" panose="02020603050405020304" pitchFamily="18" charset="0"/>
              </a:rPr>
              <a:t>Advantage of </a:t>
            </a:r>
            <a:r>
              <a:rPr lang="en-US" sz="2400" b="1" i="0" dirty="0" err="1">
                <a:solidFill>
                  <a:srgbClr val="444444"/>
                </a:solidFill>
                <a:effectLst/>
                <a:latin typeface="Times New Roman" panose="02020603050405020304" pitchFamily="18" charset="0"/>
                <a:cs typeface="Times New Roman" panose="02020603050405020304" pitchFamily="18" charset="0"/>
              </a:rPr>
              <a:t>Autowiring</a:t>
            </a:r>
            <a:endParaRPr lang="en-US" sz="2400" b="1" i="0" dirty="0">
              <a:solidFill>
                <a:srgbClr val="444444"/>
              </a:solidFill>
              <a:effectLst/>
              <a:latin typeface="Times New Roman" panose="02020603050405020304" pitchFamily="18" charset="0"/>
              <a:cs typeface="Times New Roman" panose="02020603050405020304" pitchFamily="18" charset="0"/>
            </a:endParaRPr>
          </a:p>
          <a:p>
            <a:pPr algn="just"/>
            <a:r>
              <a:rPr lang="en-US" sz="2400" b="0" i="0" dirty="0">
                <a:solidFill>
                  <a:srgbClr val="444444"/>
                </a:solidFill>
                <a:effectLst/>
                <a:latin typeface="Times New Roman" panose="02020603050405020304" pitchFamily="18" charset="0"/>
                <a:cs typeface="Times New Roman" panose="02020603050405020304" pitchFamily="18" charset="0"/>
              </a:rPr>
              <a:t>It requires the less code because we don't need to write the code to inject the dependency explicitly.</a:t>
            </a:r>
          </a:p>
          <a:p>
            <a:pPr algn="just"/>
            <a:r>
              <a:rPr lang="en-US" sz="2400" b="1" i="0" dirty="0">
                <a:solidFill>
                  <a:srgbClr val="444444"/>
                </a:solidFill>
                <a:effectLst/>
                <a:latin typeface="Times New Roman" panose="02020603050405020304" pitchFamily="18" charset="0"/>
                <a:cs typeface="Times New Roman" panose="02020603050405020304" pitchFamily="18" charset="0"/>
              </a:rPr>
              <a:t>Disadvantage of </a:t>
            </a:r>
            <a:r>
              <a:rPr lang="en-US" sz="2400" b="1" i="0" dirty="0" err="1">
                <a:solidFill>
                  <a:srgbClr val="444444"/>
                </a:solidFill>
                <a:effectLst/>
                <a:latin typeface="Times New Roman" panose="02020603050405020304" pitchFamily="18" charset="0"/>
                <a:cs typeface="Times New Roman" panose="02020603050405020304" pitchFamily="18" charset="0"/>
              </a:rPr>
              <a:t>Autowiring</a:t>
            </a:r>
            <a:endParaRPr lang="en-US" sz="2400" b="1" i="0" dirty="0">
              <a:solidFill>
                <a:srgbClr val="444444"/>
              </a:solidFill>
              <a:effectLst/>
              <a:latin typeface="Times New Roman" panose="02020603050405020304" pitchFamily="18" charset="0"/>
              <a:cs typeface="Times New Roman" panose="02020603050405020304" pitchFamily="18" charset="0"/>
            </a:endParaRPr>
          </a:p>
          <a:p>
            <a:pPr algn="just"/>
            <a:r>
              <a:rPr lang="en-US" sz="2400" b="1" i="0" dirty="0">
                <a:solidFill>
                  <a:srgbClr val="444444"/>
                </a:solidFill>
                <a:effectLst/>
                <a:latin typeface="Times New Roman" panose="02020603050405020304" pitchFamily="18" charset="0"/>
                <a:cs typeface="Times New Roman" panose="02020603050405020304" pitchFamily="18" charset="0"/>
              </a:rPr>
              <a:t>No </a:t>
            </a:r>
            <a:r>
              <a:rPr lang="en-US" sz="2400" b="0" i="0" dirty="0">
                <a:solidFill>
                  <a:srgbClr val="444444"/>
                </a:solidFill>
                <a:effectLst/>
                <a:latin typeface="Times New Roman" panose="02020603050405020304" pitchFamily="18" charset="0"/>
                <a:cs typeface="Times New Roman" panose="02020603050405020304" pitchFamily="18" charset="0"/>
              </a:rPr>
              <a:t>control of programmer, and reduces readability, which may cause side effects during maintenance. It can't be used for primitive and string values.</a:t>
            </a:r>
          </a:p>
          <a:p>
            <a:pPr algn="just"/>
            <a:r>
              <a:rPr lang="en-US" sz="2400" b="1" dirty="0">
                <a:solidFill>
                  <a:srgbClr val="444444"/>
                </a:solidFill>
                <a:latin typeface="Times New Roman" panose="02020603050405020304" pitchFamily="18" charset="0"/>
                <a:cs typeface="Times New Roman" panose="02020603050405020304" pitchFamily="18" charset="0"/>
              </a:rPr>
              <a:t>Spring Auto Wiring Models</a:t>
            </a:r>
          </a:p>
          <a:p>
            <a:pPr algn="just"/>
            <a:r>
              <a:rPr lang="en-US" sz="2400" b="1" dirty="0" err="1">
                <a:solidFill>
                  <a:srgbClr val="444444"/>
                </a:solidFill>
                <a:latin typeface="Times New Roman" panose="02020603050405020304" pitchFamily="18" charset="0"/>
                <a:cs typeface="Times New Roman" panose="02020603050405020304" pitchFamily="18" charset="0"/>
              </a:rPr>
              <a:t>byName</a:t>
            </a:r>
            <a:r>
              <a:rPr lang="en-US" sz="2400" b="1" dirty="0">
                <a:solidFill>
                  <a:srgbClr val="444444"/>
                </a:solidFill>
                <a:latin typeface="Times New Roman" panose="02020603050405020304" pitchFamily="18" charset="0"/>
                <a:cs typeface="Times New Roman" panose="02020603050405020304" pitchFamily="18" charset="0"/>
              </a:rPr>
              <a:t>, </a:t>
            </a:r>
            <a:r>
              <a:rPr lang="en-US" sz="2400" b="1" dirty="0" err="1">
                <a:solidFill>
                  <a:srgbClr val="444444"/>
                </a:solidFill>
                <a:latin typeface="Times New Roman" panose="02020603050405020304" pitchFamily="18" charset="0"/>
                <a:cs typeface="Times New Roman" panose="02020603050405020304" pitchFamily="18" charset="0"/>
              </a:rPr>
              <a:t>byType</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4182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marL="228600" indent="-228600" algn="l">
              <a:buAutoNum type="arabicPeriod"/>
            </a:pPr>
            <a:r>
              <a:rPr lang="en-US" sz="1400" b="1" i="0" dirty="0">
                <a:effectLst/>
                <a:latin typeface="Open Sans" panose="020B0606030504020204" pitchFamily="34" charset="0"/>
              </a:rPr>
              <a:t>What Are Different Types Of </a:t>
            </a:r>
            <a:r>
              <a:rPr lang="en-US" sz="1400" b="1" i="0" dirty="0" err="1">
                <a:effectLst/>
                <a:latin typeface="Open Sans" panose="020B0606030504020204" pitchFamily="34" charset="0"/>
              </a:rPr>
              <a:t>Autowire</a:t>
            </a:r>
            <a:r>
              <a:rPr lang="en-US" sz="1400" b="1" i="0" dirty="0">
                <a:effectLst/>
                <a:latin typeface="Open Sans" panose="020B0606030504020204" pitchFamily="34" charset="0"/>
              </a:rPr>
              <a:t>?</a:t>
            </a:r>
          </a:p>
          <a:p>
            <a:r>
              <a:rPr lang="en-US" sz="1400" b="1" i="0" dirty="0">
                <a:solidFill>
                  <a:srgbClr val="303030"/>
                </a:solidFill>
                <a:effectLst/>
                <a:latin typeface="Open Sans" panose="020B0606030504020204" pitchFamily="34" charset="0"/>
              </a:rPr>
              <a:t>All of the below</a:t>
            </a:r>
          </a:p>
          <a:p>
            <a:r>
              <a:rPr lang="en-US" sz="1400" b="0" i="0" dirty="0">
                <a:solidFill>
                  <a:srgbClr val="303030"/>
                </a:solidFill>
                <a:effectLst/>
                <a:latin typeface="Open Sans" panose="020B0606030504020204" pitchFamily="34" charset="0"/>
              </a:rPr>
              <a:t>Autodetect</a:t>
            </a:r>
            <a:endParaRPr lang="en-US" sz="1400" dirty="0">
              <a:solidFill>
                <a:srgbClr val="303030"/>
              </a:solidFill>
              <a:latin typeface="Open Sans" panose="020B0606030504020204" pitchFamily="34" charset="0"/>
            </a:endParaRPr>
          </a:p>
          <a:p>
            <a:r>
              <a:rPr lang="en-US" sz="1400" b="0" i="0" dirty="0" err="1">
                <a:solidFill>
                  <a:srgbClr val="303030"/>
                </a:solidFill>
                <a:effectLst/>
                <a:latin typeface="Open Sans" panose="020B0606030504020204" pitchFamily="34" charset="0"/>
              </a:rPr>
              <a:t>byName</a:t>
            </a:r>
            <a:endParaRPr lang="en-US" sz="1400" dirty="0">
              <a:solidFill>
                <a:srgbClr val="303030"/>
              </a:solidFill>
              <a:latin typeface="Open Sans" panose="020B0606030504020204" pitchFamily="34" charset="0"/>
            </a:endParaRPr>
          </a:p>
          <a:p>
            <a:r>
              <a:rPr lang="en-US" sz="1400" b="0" i="0" dirty="0" err="1">
                <a:solidFill>
                  <a:srgbClr val="303030"/>
                </a:solidFill>
                <a:effectLst/>
                <a:latin typeface="Open Sans" panose="020B0606030504020204" pitchFamily="34" charset="0"/>
              </a:rPr>
              <a:t>byType</a:t>
            </a:r>
            <a:endParaRPr lang="en-US" sz="1400" b="0" i="0" dirty="0">
              <a:solidFill>
                <a:srgbClr val="303030"/>
              </a:solidFill>
              <a:effectLst/>
              <a:latin typeface="Open Sans" panose="020B0606030504020204" pitchFamily="34" charset="0"/>
            </a:endParaRPr>
          </a:p>
          <a:p>
            <a:pPr marL="0" indent="0" algn="l">
              <a:buNone/>
            </a:pPr>
            <a:endParaRPr lang="en-US" sz="800" b="1" i="0" dirty="0">
              <a:solidFill>
                <a:srgbClr val="0C3E5E"/>
              </a:solidFill>
              <a:effectLst/>
              <a:latin typeface="Open Sans" panose="020B0606030504020204" pitchFamily="34" charset="0"/>
            </a:endParaRPr>
          </a:p>
          <a:p>
            <a:pPr marL="0" indent="0">
              <a:buNone/>
            </a:pPr>
            <a:r>
              <a:rPr lang="en-IN" sz="1800" b="1" dirty="0">
                <a:latin typeface="Times New Roman" panose="02020603050405020304" pitchFamily="18" charset="0"/>
                <a:cs typeface="Times New Roman" pitchFamily="18" charset="0"/>
              </a:rPr>
              <a:t>2. </a:t>
            </a:r>
            <a:r>
              <a:rPr lang="en-US" sz="1400" b="1" dirty="0">
                <a:solidFill>
                  <a:srgbClr val="303030"/>
                </a:solidFill>
                <a:latin typeface="Open Sans" panose="020B0606030504020204" pitchFamily="34" charset="0"/>
              </a:rPr>
              <a:t>Which is the way to provide configuration metadata to spring?</a:t>
            </a:r>
          </a:p>
          <a:p>
            <a:r>
              <a:rPr lang="en-US" sz="1400" dirty="0">
                <a:solidFill>
                  <a:srgbClr val="303030"/>
                </a:solidFill>
                <a:latin typeface="Open Sans" panose="020B0606030504020204" pitchFamily="34" charset="0"/>
              </a:rPr>
              <a:t>XML based configuration file</a:t>
            </a:r>
          </a:p>
          <a:p>
            <a:r>
              <a:rPr lang="en-US" sz="1400" dirty="0">
                <a:solidFill>
                  <a:srgbClr val="303030"/>
                </a:solidFill>
                <a:latin typeface="Open Sans" panose="020B0606030504020204" pitchFamily="34" charset="0"/>
              </a:rPr>
              <a:t>Annotation based configuration</a:t>
            </a:r>
          </a:p>
          <a:p>
            <a:r>
              <a:rPr lang="en-US" sz="1400" dirty="0">
                <a:solidFill>
                  <a:srgbClr val="303030"/>
                </a:solidFill>
                <a:latin typeface="Open Sans" panose="020B0606030504020204" pitchFamily="34" charset="0"/>
              </a:rPr>
              <a:t>Java based configuration</a:t>
            </a:r>
          </a:p>
          <a:p>
            <a:r>
              <a:rPr lang="en-US" sz="1100" b="1" dirty="0">
                <a:solidFill>
                  <a:srgbClr val="000000"/>
                </a:solidFill>
                <a:latin typeface="Nunito" pitchFamily="2" charset="0"/>
                <a:cs typeface="Times New Roman" pitchFamily="18" charset="0"/>
              </a:rPr>
              <a:t>All</a:t>
            </a:r>
          </a:p>
          <a:p>
            <a:pPr marL="0" indent="0">
              <a:buNone/>
            </a:pPr>
            <a:endParaRPr lang="en-US" sz="1100" b="1" dirty="0">
              <a:solidFill>
                <a:srgbClr val="000000"/>
              </a:solidFill>
              <a:latin typeface="Nunito" pitchFamily="2" charset="0"/>
              <a:cs typeface="Times New Roman" pitchFamily="18" charset="0"/>
            </a:endParaRPr>
          </a:p>
          <a:p>
            <a:pPr marL="0" indent="0">
              <a:buNone/>
            </a:pPr>
            <a:r>
              <a:rPr lang="en-US" sz="1400" b="1" dirty="0">
                <a:solidFill>
                  <a:srgbClr val="303030"/>
                </a:solidFill>
                <a:latin typeface="Open Sans" panose="020B0606030504020204" pitchFamily="34" charset="0"/>
              </a:rPr>
              <a:t>3. </a:t>
            </a:r>
            <a:r>
              <a:rPr lang="en-IN" sz="1400" b="1" dirty="0">
                <a:solidFill>
                  <a:srgbClr val="303030"/>
                </a:solidFill>
                <a:latin typeface="Open Sans" panose="020B0606030504020204" pitchFamily="34" charset="0"/>
              </a:rPr>
              <a:t>What is Target object?</a:t>
            </a:r>
          </a:p>
          <a:p>
            <a:r>
              <a:rPr lang="en-US" sz="1400" dirty="0">
                <a:solidFill>
                  <a:srgbClr val="303030"/>
                </a:solidFill>
                <a:latin typeface="Open Sans" panose="020B0606030504020204" pitchFamily="34" charset="0"/>
              </a:rPr>
              <a:t>This is used to inject values in objects.</a:t>
            </a:r>
          </a:p>
          <a:p>
            <a:r>
              <a:rPr lang="en-US" sz="1400" b="1" dirty="0">
                <a:solidFill>
                  <a:srgbClr val="303030"/>
                </a:solidFill>
                <a:latin typeface="Open Sans" panose="020B0606030504020204" pitchFamily="34" charset="0"/>
              </a:rPr>
              <a:t>The object being advised by one or more aspects, this object will always be  a proxy object, also referred to as the advised object.</a:t>
            </a:r>
            <a:endParaRPr lang="en-IN" sz="1400" b="1" dirty="0">
              <a:solidFill>
                <a:srgbClr val="303030"/>
              </a:solidFill>
              <a:latin typeface="Open Sans" panose="020B0606030504020204" pitchFamily="34" charset="0"/>
            </a:endParaRPr>
          </a:p>
          <a:p>
            <a:pPr marL="0" indent="0">
              <a:buNone/>
            </a:pPr>
            <a:endParaRPr lang="en-IN" sz="1400" b="1" dirty="0">
              <a:solidFill>
                <a:srgbClr val="303030"/>
              </a:solidFill>
              <a:latin typeface="Open Sans" panose="020B0606030504020204" pitchFamily="34" charset="0"/>
            </a:endParaRPr>
          </a:p>
          <a:p>
            <a:pPr marL="0" indent="0">
              <a:buNone/>
            </a:pPr>
            <a:r>
              <a:rPr lang="en-IN" sz="1400" b="1" dirty="0">
                <a:solidFill>
                  <a:srgbClr val="303030"/>
                </a:solidFill>
                <a:latin typeface="Open Sans" panose="020B0606030504020204" pitchFamily="34" charset="0"/>
              </a:rPr>
              <a:t>4. Which module is needed for every spring application?</a:t>
            </a:r>
          </a:p>
          <a:p>
            <a:pPr marL="0" indent="0">
              <a:buNone/>
            </a:pPr>
            <a:r>
              <a:rPr lang="en-IN" sz="1400" dirty="0">
                <a:solidFill>
                  <a:srgbClr val="303030"/>
                </a:solidFill>
                <a:latin typeface="Open Sans" panose="020B0606030504020204" pitchFamily="34" charset="0"/>
              </a:rPr>
              <a:t>Bean, </a:t>
            </a:r>
            <a:r>
              <a:rPr lang="en-IN" sz="1400" dirty="0" err="1">
                <a:solidFill>
                  <a:srgbClr val="303030"/>
                </a:solidFill>
                <a:latin typeface="Open Sans" panose="020B0606030504020204" pitchFamily="34" charset="0"/>
              </a:rPr>
              <a:t>Jdbc</a:t>
            </a:r>
            <a:r>
              <a:rPr lang="en-IN" sz="1400" dirty="0">
                <a:solidFill>
                  <a:srgbClr val="303030"/>
                </a:solidFill>
                <a:latin typeface="Open Sans" panose="020B0606030504020204" pitchFamily="34" charset="0"/>
              </a:rPr>
              <a:t>, </a:t>
            </a:r>
            <a:r>
              <a:rPr lang="en-IN" sz="1400" b="1" dirty="0">
                <a:solidFill>
                  <a:srgbClr val="303030"/>
                </a:solidFill>
                <a:latin typeface="Open Sans" panose="020B0606030504020204" pitchFamily="34" charset="0"/>
              </a:rPr>
              <a:t>core, </a:t>
            </a:r>
            <a:r>
              <a:rPr lang="en-IN" sz="1400" dirty="0" err="1">
                <a:solidFill>
                  <a:srgbClr val="303030"/>
                </a:solidFill>
                <a:latin typeface="Open Sans" panose="020B0606030504020204" pitchFamily="34" charset="0"/>
              </a:rPr>
              <a:t>orm</a:t>
            </a:r>
            <a:endParaRPr lang="en-US" sz="1400" dirty="0">
              <a:solidFill>
                <a:srgbClr val="303030"/>
              </a:solidFill>
              <a:latin typeface="Open Sans" panose="020B0606030504020204" pitchFamily="34" charset="0"/>
            </a:endParaRPr>
          </a:p>
        </p:txBody>
      </p:sp>
      <p:sp>
        <p:nvSpPr>
          <p:cNvPr id="4" name="Date Placeholder 3"/>
          <p:cNvSpPr>
            <a:spLocks noGrp="1"/>
          </p:cNvSpPr>
          <p:nvPr>
            <p:ph type="dt" sz="half" idx="10"/>
          </p:nvPr>
        </p:nvSpPr>
        <p:spPr/>
        <p:txBody>
          <a:bodyPr/>
          <a:lstStyle/>
          <a:p>
            <a:fld id="{1CDC8188-16F8-492B-8019-F9CBD0E058FB}"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DAILY QUIZ 6</a:t>
            </a:r>
          </a:p>
          <a:p>
            <a:pPr lvl="0" algn="ctr">
              <a:spcBef>
                <a:spcPct val="0"/>
              </a:spcBef>
              <a:defRPr/>
            </a:pPr>
            <a:endParaRPr lang="en-US" dirty="0"/>
          </a:p>
        </p:txBody>
      </p:sp>
    </p:spTree>
    <p:extLst>
      <p:ext uri="{BB962C8B-B14F-4D97-AF65-F5344CB8AC3E}">
        <p14:creationId xmlns:p14="http://schemas.microsoft.com/office/powerpoint/2010/main" val="3415444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3" y="1219200"/>
            <a:ext cx="8229600" cy="490696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objective of the topic is to understand about Spring XML and JAVA configuration</a:t>
            </a:r>
          </a:p>
        </p:txBody>
      </p:sp>
      <p:sp>
        <p:nvSpPr>
          <p:cNvPr id="4" name="Date Placeholder 3"/>
          <p:cNvSpPr>
            <a:spLocks noGrp="1"/>
          </p:cNvSpPr>
          <p:nvPr>
            <p:ph type="dt" sz="half" idx="10"/>
          </p:nvPr>
        </p:nvSpPr>
        <p:spPr/>
        <p:txBody>
          <a:bodyPr/>
          <a:lstStyle/>
          <a:p>
            <a:fld id="{867D0ECA-7262-491F-9FFA-E8A3F6D76684}"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Topic Objective</a:t>
            </a:r>
          </a:p>
          <a:p>
            <a:pPr lvl="0" algn="ctr">
              <a:spcBef>
                <a:spcPct val="0"/>
              </a:spcBef>
              <a:defRPr/>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596093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l"/>
            <a:r>
              <a:rPr lang="en-IN" sz="2800" b="1" i="0" dirty="0">
                <a:solidFill>
                  <a:srgbClr val="000000"/>
                </a:solidFill>
                <a:effectLst/>
                <a:latin typeface="DM Sans" panose="020B0604020202020204" pitchFamily="2" charset="0"/>
              </a:rPr>
              <a:t>                Spring XML configuration</a:t>
            </a: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5181600"/>
          </a:xfrm>
        </p:spPr>
        <p:txBody>
          <a:bodyPr>
            <a:normAutofit lnSpcReduction="10000"/>
          </a:bodyPr>
          <a:lstStyle/>
          <a:p>
            <a:pPr algn="just"/>
            <a:r>
              <a:rPr lang="en-IN" sz="2200" b="1" i="0" dirty="0">
                <a:effectLst/>
                <a:latin typeface="Times New Roman" panose="02020603050405020304" pitchFamily="18" charset="0"/>
                <a:cs typeface="Times New Roman" panose="02020603050405020304" pitchFamily="18" charset="0"/>
              </a:rPr>
              <a:t>Create a </a:t>
            </a:r>
            <a:r>
              <a:rPr lang="en-IN" sz="2200" b="1"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simple java maven project.</a:t>
            </a:r>
            <a:endParaRPr lang="en-IN" sz="2200" b="1" i="0" dirty="0">
              <a:effectLst/>
              <a:latin typeface="Times New Roman" panose="02020603050405020304" pitchFamily="18" charset="0"/>
              <a:cs typeface="Times New Roman" panose="02020603050405020304" pitchFamily="18" charset="0"/>
            </a:endParaRPr>
          </a:p>
          <a:p>
            <a:pPr algn="l"/>
            <a:r>
              <a:rPr lang="en-US" sz="2200" b="1" dirty="0">
                <a:latin typeface="Times New Roman" panose="02020603050405020304" pitchFamily="18" charset="0"/>
                <a:cs typeface="Times New Roman" panose="02020603050405020304" pitchFamily="18" charset="0"/>
              </a:rPr>
              <a:t>Maven dependency</a:t>
            </a:r>
          </a:p>
          <a:p>
            <a:pPr algn="l"/>
            <a:r>
              <a:rPr lang="en-US" sz="2200" dirty="0">
                <a:latin typeface="Times New Roman" panose="02020603050405020304" pitchFamily="18" charset="0"/>
                <a:cs typeface="Times New Roman" panose="02020603050405020304" pitchFamily="18" charset="0"/>
              </a:rPr>
              <a:t>put spring and </a:t>
            </a:r>
            <a:r>
              <a:rPr lang="en-US" sz="2200" dirty="0" err="1">
                <a:latin typeface="Times New Roman" panose="02020603050405020304" pitchFamily="18" charset="0"/>
                <a:cs typeface="Times New Roman" panose="02020603050405020304" pitchFamily="18" charset="0"/>
              </a:rPr>
              <a:t>cglib</a:t>
            </a:r>
            <a:r>
              <a:rPr lang="en-US" sz="2200" dirty="0">
                <a:latin typeface="Times New Roman" panose="02020603050405020304" pitchFamily="18" charset="0"/>
                <a:cs typeface="Times New Roman" panose="02020603050405020304" pitchFamily="18" charset="0"/>
              </a:rPr>
              <a:t> maven dependency in pom.xml.</a:t>
            </a:r>
          </a:p>
          <a:p>
            <a:pPr algn="l"/>
            <a:r>
              <a:rPr lang="en-US" sz="2200" b="1" dirty="0">
                <a:latin typeface="Times New Roman" panose="02020603050405020304" pitchFamily="18" charset="0"/>
                <a:cs typeface="Times New Roman" panose="02020603050405020304" pitchFamily="18" charset="0"/>
              </a:rPr>
              <a:t>Create Bean class</a:t>
            </a:r>
          </a:p>
          <a:p>
            <a:pPr algn="l"/>
            <a:r>
              <a:rPr lang="en-US" sz="2200" dirty="0">
                <a:latin typeface="Times New Roman" panose="02020603050405020304" pitchFamily="18" charset="0"/>
                <a:cs typeface="Times New Roman" panose="02020603050405020304" pitchFamily="18" charset="0"/>
              </a:rPr>
              <a:t>Create a bean class called Country.java in package org.arpit.java2blog.model </a:t>
            </a:r>
          </a:p>
          <a:p>
            <a:r>
              <a:rPr lang="en-IN" sz="2200" b="1" dirty="0">
                <a:latin typeface="Times New Roman" panose="02020603050405020304" pitchFamily="18" charset="0"/>
                <a:cs typeface="Times New Roman" panose="02020603050405020304" pitchFamily="18" charset="0"/>
              </a:rPr>
              <a:t>ApplicationContext.xml</a:t>
            </a:r>
          </a:p>
          <a:p>
            <a:r>
              <a:rPr lang="en-IN" sz="2200" dirty="0">
                <a:latin typeface="Times New Roman" panose="02020603050405020304" pitchFamily="18" charset="0"/>
                <a:cs typeface="Times New Roman" panose="02020603050405020304" pitchFamily="18" charset="0"/>
              </a:rPr>
              <a:t>Create ApplicationContext.xml in </a:t>
            </a:r>
            <a:r>
              <a:rPr lang="en-IN" sz="2200" dirty="0" err="1">
                <a:latin typeface="Times New Roman" panose="02020603050405020304" pitchFamily="18" charset="0"/>
                <a:cs typeface="Times New Roman" panose="02020603050405020304" pitchFamily="18" charset="0"/>
              </a:rPr>
              <a:t>src</a:t>
            </a:r>
            <a:r>
              <a:rPr lang="en-IN" sz="2200" dirty="0">
                <a:latin typeface="Times New Roman" panose="02020603050405020304" pitchFamily="18" charset="0"/>
                <a:cs typeface="Times New Roman" panose="02020603050405020304" pitchFamily="18" charset="0"/>
              </a:rPr>
              <a:t>/main/resources as below.</a:t>
            </a:r>
          </a:p>
          <a:p>
            <a:r>
              <a:rPr lang="en-IN" sz="2200" b="1" dirty="0">
                <a:latin typeface="Times New Roman" panose="02020603050405020304" pitchFamily="18" charset="0"/>
                <a:cs typeface="Times New Roman" panose="02020603050405020304" pitchFamily="18" charset="0"/>
              </a:rPr>
              <a:t>Create SpringXMLConfigurationMain.java</a:t>
            </a:r>
          </a:p>
          <a:p>
            <a:r>
              <a:rPr lang="en-IN" sz="2200" b="1" dirty="0">
                <a:latin typeface="Times New Roman" panose="02020603050405020304" pitchFamily="18" charset="0"/>
                <a:cs typeface="Times New Roman" panose="02020603050405020304" pitchFamily="18" charset="0"/>
              </a:rPr>
              <a:t>Create a class named "SpringXMLConfigurationMain.java" in org.arpit.java2blog package.</a:t>
            </a:r>
          </a:p>
          <a:p>
            <a:r>
              <a:rPr lang="en-IN" sz="2200" b="1" dirty="0">
                <a:latin typeface="Times New Roman" panose="02020603050405020304" pitchFamily="18" charset="0"/>
                <a:cs typeface="Times New Roman" panose="02020603050405020304" pitchFamily="18" charset="0"/>
              </a:rPr>
              <a:t>Create SpringXMLConfigurationMain.java</a:t>
            </a:r>
          </a:p>
          <a:p>
            <a:r>
              <a:rPr lang="en-IN" sz="2200" b="1" dirty="0">
                <a:latin typeface="Times New Roman" panose="02020603050405020304" pitchFamily="18" charset="0"/>
                <a:cs typeface="Times New Roman" panose="02020603050405020304" pitchFamily="18" charset="0"/>
              </a:rPr>
              <a:t>Create a class named "SpringXMLConfigurationMain.java" in org.arpit.java2blog package.</a:t>
            </a:r>
          </a:p>
          <a:p>
            <a:pPr marL="0" indent="0">
              <a:buNone/>
            </a:pPr>
            <a:endParaRPr lang="en-US" sz="2200" b="1" dirty="0">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a:p>
            <a:pPr algn="just"/>
            <a:endParaRPr lang="en-IN" sz="2400" b="1" i="0" dirty="0">
              <a:solidFill>
                <a:srgbClr val="5471FF"/>
              </a:solidFill>
              <a:effectLst/>
              <a:latin typeface="DM Sans" pitchFamily="2" charset="0"/>
            </a:endParaRPr>
          </a:p>
          <a:p>
            <a:pPr algn="just"/>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714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IN" sz="2800" b="1" i="0" dirty="0">
                <a:solidFill>
                  <a:srgbClr val="000000"/>
                </a:solidFill>
                <a:effectLst/>
                <a:latin typeface="DM Sans" panose="020B0604020202020204" pitchFamily="2" charset="0"/>
              </a:rPr>
              <a:t>                </a:t>
            </a:r>
          </a:p>
          <a:p>
            <a:pPr algn="ctr"/>
            <a:r>
              <a:rPr lang="en-IN" sz="2800" b="1" i="0" dirty="0">
                <a:solidFill>
                  <a:srgbClr val="303030"/>
                </a:solidFill>
                <a:effectLst/>
                <a:latin typeface="Times New Roman" panose="02020603050405020304" pitchFamily="18" charset="0"/>
                <a:cs typeface="Times New Roman" panose="02020603050405020304" pitchFamily="18" charset="0"/>
              </a:rPr>
              <a:t>Spring - Java Based Configuration</a:t>
            </a:r>
          </a:p>
          <a:p>
            <a:pPr algn="l"/>
            <a:endParaRPr lang="en-IN" sz="2800" b="1" i="0" dirty="0">
              <a:solidFill>
                <a:srgbClr val="000000"/>
              </a:solidFill>
              <a:effectLst/>
              <a:latin typeface="DM Sans" panose="020B0604020202020204" pitchFamily="2"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5181600"/>
          </a:xfrm>
        </p:spPr>
        <p:txBody>
          <a:bodyPr>
            <a:normAutofit/>
          </a:bodyPr>
          <a:lstStyle/>
          <a:p>
            <a:pPr algn="just"/>
            <a:r>
              <a:rPr lang="en-US" sz="1800" dirty="0">
                <a:solidFill>
                  <a:srgbClr val="000000"/>
                </a:solidFill>
                <a:latin typeface="Nunito" pitchFamily="2" charset="0"/>
              </a:rPr>
              <a:t>Annotating a class with the @Configuration indicates that the class can be used by the Spring IoC container as a source of bean definitions. The @Bean annotation tells Spring that a method annotated with @Bean will return an object that should be registered as a bean in the Spring application context. The simplest possible @Configuration class would be as follows:</a:t>
            </a:r>
          </a:p>
          <a:p>
            <a:pPr algn="l"/>
            <a:endParaRPr lang="en-US" sz="2000" b="1" dirty="0">
              <a:latin typeface="Times New Roman" panose="02020603050405020304" pitchFamily="18" charset="0"/>
              <a:cs typeface="Times New Roman" panose="02020603050405020304" pitchFamily="18" charset="0"/>
            </a:endParaRPr>
          </a:p>
          <a:p>
            <a:pPr algn="just"/>
            <a:endParaRPr lang="en-IN" sz="2400" b="1" i="0" dirty="0">
              <a:solidFill>
                <a:srgbClr val="5471FF"/>
              </a:solidFill>
              <a:effectLst/>
              <a:latin typeface="DM Sans" pitchFamily="2" charset="0"/>
            </a:endParaRPr>
          </a:p>
          <a:p>
            <a:pPr algn="just"/>
            <a:endParaRPr lang="en-IN" sz="4000" b="1" dirty="0">
              <a:latin typeface="Times New Roman" panose="02020603050405020304" pitchFamily="18" charset="0"/>
              <a:cs typeface="Times New Roman" panose="02020603050405020304" pitchFamily="18"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209A64E3-0A5B-B3B0-CE26-AE48D9282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994692"/>
            <a:ext cx="5486875" cy="2057578"/>
          </a:xfrm>
          <a:prstGeom prst="rect">
            <a:avLst/>
          </a:prstGeom>
        </p:spPr>
      </p:pic>
      <p:sp>
        <p:nvSpPr>
          <p:cNvPr id="9" name="TextBox 8">
            <a:extLst>
              <a:ext uri="{FF2B5EF4-FFF2-40B4-BE49-F238E27FC236}">
                <a16:creationId xmlns:a16="http://schemas.microsoft.com/office/drawing/2014/main" id="{7637479B-5432-6962-F314-A1504A5C7682}"/>
              </a:ext>
            </a:extLst>
          </p:cNvPr>
          <p:cNvSpPr txBox="1"/>
          <p:nvPr/>
        </p:nvSpPr>
        <p:spPr>
          <a:xfrm>
            <a:off x="463420" y="5184319"/>
            <a:ext cx="7770845" cy="646331"/>
          </a:xfrm>
          <a:prstGeom prst="rect">
            <a:avLst/>
          </a:prstGeom>
          <a:noFill/>
        </p:spPr>
        <p:txBody>
          <a:bodyPr wrap="square">
            <a:spAutoFit/>
          </a:bodyPr>
          <a:lstStyle/>
          <a:p>
            <a:r>
              <a:rPr lang="en-US" b="0" i="0" dirty="0">
                <a:solidFill>
                  <a:srgbClr val="000000"/>
                </a:solidFill>
                <a:effectLst/>
                <a:latin typeface="Nunito" pitchFamily="2" charset="0"/>
              </a:rPr>
              <a:t>The above code will be equivalent to the following XML configuration −</a:t>
            </a:r>
          </a:p>
          <a:p>
            <a:endParaRPr lang="en-IN" dirty="0"/>
          </a:p>
        </p:txBody>
      </p:sp>
      <p:sp>
        <p:nvSpPr>
          <p:cNvPr id="10" name="Rectangle 1">
            <a:extLst>
              <a:ext uri="{FF2B5EF4-FFF2-40B4-BE49-F238E27FC236}">
                <a16:creationId xmlns:a16="http://schemas.microsoft.com/office/drawing/2014/main" id="{D15BE612-3577-F0C2-4D53-4BEC0EF17E62}"/>
              </a:ext>
            </a:extLst>
          </p:cNvPr>
          <p:cNvSpPr>
            <a:spLocks noChangeArrowheads="1"/>
          </p:cNvSpPr>
          <p:nvPr/>
        </p:nvSpPr>
        <p:spPr bwMode="auto">
          <a:xfrm>
            <a:off x="803988" y="5844317"/>
            <a:ext cx="5063502" cy="26161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88"/>
                </a:solidFill>
                <a:effectLst/>
                <a:latin typeface="var(--bs-font-monospace)"/>
              </a:rPr>
              <a:t>&lt;beans&gt;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0088"/>
                </a:solidFill>
                <a:effectLst/>
                <a:latin typeface="var(--bs-font-monospace)"/>
              </a:rPr>
              <a:t>&lt;bean</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660066"/>
                </a:solidFill>
                <a:effectLst/>
                <a:latin typeface="var(--bs-font-monospace)"/>
              </a:rPr>
              <a:t>id</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666600"/>
                </a:solidFill>
                <a:effectLst/>
                <a:latin typeface="var(--bs-font-monospace)"/>
              </a:rPr>
              <a: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8800"/>
                </a:solidFill>
                <a:effectLst/>
                <a:latin typeface="var(--bs-font-monospace)"/>
              </a:rPr>
              <a:t>"</a:t>
            </a:r>
            <a:r>
              <a:rPr kumimoji="0" lang="en-US" altLang="en-US" sz="1400" b="0" i="0" u="none" strike="noStrike" cap="none" normalizeH="0" baseline="0" dirty="0" err="1">
                <a:ln>
                  <a:noFill/>
                </a:ln>
                <a:solidFill>
                  <a:srgbClr val="008800"/>
                </a:solidFill>
                <a:effectLst/>
                <a:latin typeface="var(--bs-font-monospace)"/>
              </a:rPr>
              <a:t>helloWorld</a:t>
            </a:r>
            <a:r>
              <a:rPr kumimoji="0" lang="en-US" altLang="en-US" sz="1400" b="0" i="0" u="none" strike="noStrike" cap="none" normalizeH="0" baseline="0" dirty="0">
                <a:ln>
                  <a:noFill/>
                </a:ln>
                <a:solidFill>
                  <a:srgbClr val="008800"/>
                </a:solidFill>
                <a:effectLst/>
                <a:latin typeface="var(--bs-font-monospace)"/>
              </a:rPr>
              <a: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660066"/>
                </a:solidFill>
                <a:effectLst/>
                <a:latin typeface="var(--bs-font-monospace)"/>
              </a:rPr>
              <a:t>class</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666600"/>
                </a:solidFill>
                <a:effectLst/>
                <a:latin typeface="var(--bs-font-monospace)"/>
              </a:rPr>
              <a: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8800"/>
                </a:solidFill>
                <a:effectLst/>
                <a:latin typeface="var(--bs-font-monospace)"/>
              </a:rPr>
              <a:t>"HelloWorld"</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0088"/>
                </a:solidFill>
                <a:effectLst/>
                <a:latin typeface="var(--bs-font-monospace)"/>
              </a:rPr>
              <a:t>/&gt;</a:t>
            </a:r>
            <a:r>
              <a:rPr kumimoji="0" lang="en-US" altLang="en-US" sz="1400" b="0" i="0" u="none" strike="noStrike" cap="none" normalizeH="0" baseline="0" dirty="0">
                <a:ln>
                  <a:noFill/>
                </a:ln>
                <a:solidFill>
                  <a:srgbClr val="000000"/>
                </a:solidFill>
                <a:effectLst/>
                <a:latin typeface="var(--bs-font-monospace)"/>
              </a:rPr>
              <a:t> </a:t>
            </a:r>
            <a:r>
              <a:rPr kumimoji="0" lang="en-US" altLang="en-US" sz="1400" b="0" i="0" u="none" strike="noStrike" cap="none" normalizeH="0" baseline="0" dirty="0">
                <a:ln>
                  <a:noFill/>
                </a:ln>
                <a:solidFill>
                  <a:srgbClr val="000088"/>
                </a:solidFill>
                <a:effectLst/>
                <a:latin typeface="var(--bs-font-monospace)"/>
              </a:rPr>
              <a:t>&lt;/beans&gt;</a:t>
            </a:r>
            <a:r>
              <a:rPr kumimoji="0" lang="en-US" altLang="en-US" sz="8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5800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7354B-D3D5-4C38-A1CA-F900EEE0A534}"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707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IN" sz="2800" b="1" i="0" dirty="0">
                <a:solidFill>
                  <a:srgbClr val="000000"/>
                </a:solidFill>
                <a:effectLst/>
                <a:latin typeface="DM Sans" panose="020B0604020202020204" pitchFamily="2" charset="0"/>
              </a:rPr>
              <a:t>                </a:t>
            </a:r>
          </a:p>
          <a:p>
            <a:pPr algn="ctr"/>
            <a:r>
              <a:rPr lang="en-IN" sz="2800" b="1" i="0" dirty="0">
                <a:solidFill>
                  <a:srgbClr val="303030"/>
                </a:solidFill>
                <a:effectLst/>
                <a:latin typeface="Times New Roman" panose="02020603050405020304" pitchFamily="18" charset="0"/>
                <a:cs typeface="Times New Roman" panose="02020603050405020304" pitchFamily="18" charset="0"/>
              </a:rPr>
              <a:t>Spring - Java Based Configuration</a:t>
            </a:r>
          </a:p>
          <a:p>
            <a:pPr algn="l"/>
            <a:endParaRPr lang="en-IN" sz="2800" b="1" i="0" dirty="0">
              <a:solidFill>
                <a:srgbClr val="000000"/>
              </a:solidFill>
              <a:effectLst/>
              <a:latin typeface="DM Sans" panose="020B0604020202020204" pitchFamily="2" charset="0"/>
            </a:endParaRPr>
          </a:p>
        </p:txBody>
      </p:sp>
      <p:sp>
        <p:nvSpPr>
          <p:cNvPr id="11" name="Content Placeholder 10">
            <a:extLst>
              <a:ext uri="{FF2B5EF4-FFF2-40B4-BE49-F238E27FC236}">
                <a16:creationId xmlns:a16="http://schemas.microsoft.com/office/drawing/2014/main" id="{834BB35E-8FCF-5923-BA84-B0BC5B2ED546}"/>
              </a:ext>
            </a:extLst>
          </p:cNvPr>
          <p:cNvSpPr>
            <a:spLocks noGrp="1"/>
          </p:cNvSpPr>
          <p:nvPr>
            <p:ph idx="1"/>
          </p:nvPr>
        </p:nvSpPr>
        <p:spPr>
          <a:xfrm>
            <a:off x="463420" y="1066800"/>
            <a:ext cx="8229600" cy="5181600"/>
          </a:xfrm>
        </p:spPr>
        <p:txBody>
          <a:bodyPr>
            <a:normAutofit/>
          </a:bodyPr>
          <a:lstStyle/>
          <a:p>
            <a:pPr algn="just"/>
            <a:endParaRPr lang="en-IN" sz="2400" b="1" i="0" dirty="0">
              <a:solidFill>
                <a:srgbClr val="5471FF"/>
              </a:solidFill>
              <a:effectLst/>
              <a:latin typeface="DM Sans" pitchFamily="2" charset="0"/>
            </a:endParaRPr>
          </a:p>
          <a:p>
            <a:pPr algn="just"/>
            <a:endParaRPr lang="en-IN" sz="40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245B26BD-BB19-058A-DD97-6C63E7BC1DAF}"/>
              </a:ext>
            </a:extLst>
          </p:cNvPr>
          <p:cNvGraphicFramePr>
            <a:graphicFrameLocks noGrp="1"/>
          </p:cNvGraphicFramePr>
          <p:nvPr>
            <p:extLst>
              <p:ext uri="{D42A27DB-BD31-4B8C-83A1-F6EECF244321}">
                <p14:modId xmlns:p14="http://schemas.microsoft.com/office/powerpoint/2010/main" val="929733337"/>
              </p:ext>
            </p:extLst>
          </p:nvPr>
        </p:nvGraphicFramePr>
        <p:xfrm>
          <a:off x="876300" y="1066800"/>
          <a:ext cx="7391400" cy="4574407"/>
        </p:xfrm>
        <a:graphic>
          <a:graphicData uri="http://schemas.openxmlformats.org/drawingml/2006/table">
            <a:tbl>
              <a:tblPr/>
              <a:tblGrid>
                <a:gridCol w="1028700">
                  <a:extLst>
                    <a:ext uri="{9D8B030D-6E8A-4147-A177-3AD203B41FA5}">
                      <a16:colId xmlns:a16="http://schemas.microsoft.com/office/drawing/2014/main" val="1034369701"/>
                    </a:ext>
                  </a:extLst>
                </a:gridCol>
                <a:gridCol w="6362700">
                  <a:extLst>
                    <a:ext uri="{9D8B030D-6E8A-4147-A177-3AD203B41FA5}">
                      <a16:colId xmlns:a16="http://schemas.microsoft.com/office/drawing/2014/main" val="3388630866"/>
                    </a:ext>
                  </a:extLst>
                </a:gridCol>
              </a:tblGrid>
              <a:tr h="194183">
                <a:tc>
                  <a:txBody>
                    <a:bodyPr/>
                    <a:lstStyle/>
                    <a:p>
                      <a:pPr algn="l" fontAlgn="t"/>
                      <a:r>
                        <a:rPr lang="en-IN" sz="1200">
                          <a:effectLst/>
                        </a:rPr>
                        <a:t>Steps</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l" fontAlgn="t"/>
                      <a:r>
                        <a:rPr lang="en-IN" sz="1200">
                          <a:effectLst/>
                        </a:rPr>
                        <a:t>Description</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816934006"/>
                  </a:ext>
                </a:extLst>
              </a:tr>
              <a:tr h="866356">
                <a:tc>
                  <a:txBody>
                    <a:bodyPr/>
                    <a:lstStyle/>
                    <a:p>
                      <a:pPr algn="just" fontAlgn="t"/>
                      <a:r>
                        <a:rPr lang="en-IN" sz="1400">
                          <a:effectLst/>
                        </a:rPr>
                        <a:t>1</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dirty="0">
                          <a:effectLst/>
                        </a:rPr>
                        <a:t>Create a project with a name </a:t>
                      </a:r>
                      <a:r>
                        <a:rPr lang="en-US" sz="1400" i="1" dirty="0" err="1">
                          <a:effectLst/>
                        </a:rPr>
                        <a:t>SpringExample</a:t>
                      </a:r>
                      <a:r>
                        <a:rPr lang="en-US" sz="1400" dirty="0">
                          <a:effectLst/>
                        </a:rPr>
                        <a:t> and create a package </a:t>
                      </a:r>
                      <a:r>
                        <a:rPr lang="en-US" sz="1400" i="1" dirty="0" err="1">
                          <a:effectLst/>
                        </a:rPr>
                        <a:t>com.example</a:t>
                      </a:r>
                      <a:r>
                        <a:rPr lang="en-US" sz="1400" i="1" dirty="0">
                          <a:effectLst/>
                        </a:rPr>
                        <a:t> </a:t>
                      </a:r>
                      <a:r>
                        <a:rPr lang="en-US" sz="1400" dirty="0">
                          <a:effectLst/>
                        </a:rPr>
                        <a:t>under the </a:t>
                      </a:r>
                      <a:r>
                        <a:rPr lang="en-US" sz="1400" b="1" dirty="0" err="1">
                          <a:effectLst/>
                        </a:rPr>
                        <a:t>src</a:t>
                      </a:r>
                      <a:r>
                        <a:rPr lang="en-US" sz="1400" dirty="0">
                          <a:effectLst/>
                        </a:rPr>
                        <a:t> folder in the created project.</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97345355"/>
                  </a:ext>
                </a:extLst>
              </a:tr>
              <a:tr h="731921">
                <a:tc>
                  <a:txBody>
                    <a:bodyPr/>
                    <a:lstStyle/>
                    <a:p>
                      <a:pPr algn="just" fontAlgn="t"/>
                      <a:r>
                        <a:rPr lang="en-IN" sz="1400">
                          <a:effectLst/>
                        </a:rPr>
                        <a:t>2</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a:effectLst/>
                        </a:rPr>
                        <a:t>Add required Spring libraries using </a:t>
                      </a:r>
                      <a:r>
                        <a:rPr lang="en-US" sz="1400" i="1">
                          <a:effectLst/>
                        </a:rPr>
                        <a:t>Add External JARs</a:t>
                      </a:r>
                      <a:r>
                        <a:rPr lang="en-US" sz="1400">
                          <a:effectLst/>
                        </a:rPr>
                        <a:t> option as explained in the </a:t>
                      </a:r>
                      <a:r>
                        <a:rPr lang="en-US" sz="1400" i="1">
                          <a:effectLst/>
                        </a:rPr>
                        <a:t>Spring Hello World Example</a:t>
                      </a:r>
                      <a:r>
                        <a:rPr lang="en-US" sz="1400">
                          <a:effectLst/>
                        </a:rPr>
                        <a:t> chapter.</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63951062"/>
                  </a:ext>
                </a:extLst>
              </a:tr>
              <a:tr h="1135225">
                <a:tc>
                  <a:txBody>
                    <a:bodyPr/>
                    <a:lstStyle/>
                    <a:p>
                      <a:pPr algn="just" fontAlgn="t"/>
                      <a:r>
                        <a:rPr lang="en-IN" sz="1400">
                          <a:effectLst/>
                        </a:rPr>
                        <a:t>3</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a:effectLst/>
                        </a:rPr>
                        <a:t>Because you are using Java-based annotations, so you also need to add </a:t>
                      </a:r>
                      <a:r>
                        <a:rPr lang="en-US" sz="1400" i="1">
                          <a:effectLst/>
                        </a:rPr>
                        <a:t>CGLIB.jar</a:t>
                      </a:r>
                      <a:r>
                        <a:rPr lang="en-US" sz="1400">
                          <a:effectLst/>
                        </a:rPr>
                        <a:t> from your Java installation directory and </a:t>
                      </a:r>
                      <a:r>
                        <a:rPr lang="en-US" sz="1400" i="1">
                          <a:effectLst/>
                        </a:rPr>
                        <a:t>ASM.jar</a:t>
                      </a:r>
                      <a:r>
                        <a:rPr lang="en-US" sz="1400">
                          <a:effectLst/>
                        </a:rPr>
                        <a:t> library which can be downloaded from </a:t>
                      </a:r>
                      <a:r>
                        <a:rPr lang="en-US" sz="1400" i="1">
                          <a:effectLst/>
                        </a:rPr>
                        <a:t>asm.ow2.org</a:t>
                      </a:r>
                      <a:r>
                        <a:rPr lang="en-US" sz="1400">
                          <a:effectLst/>
                        </a:rPr>
                        <a:t>.</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8057002"/>
                  </a:ext>
                </a:extLst>
              </a:tr>
              <a:tr h="866356">
                <a:tc>
                  <a:txBody>
                    <a:bodyPr/>
                    <a:lstStyle/>
                    <a:p>
                      <a:pPr algn="just" fontAlgn="t"/>
                      <a:r>
                        <a:rPr lang="en-IN" sz="1400">
                          <a:effectLst/>
                        </a:rPr>
                        <a:t>4</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a:effectLst/>
                        </a:rPr>
                        <a:t>Create Java classes </a:t>
                      </a:r>
                      <a:r>
                        <a:rPr lang="en-US" sz="1400" i="1">
                          <a:effectLst/>
                        </a:rPr>
                        <a:t>HelloWorldConfig</a:t>
                      </a:r>
                      <a:r>
                        <a:rPr lang="en-US" sz="1400">
                          <a:effectLst/>
                        </a:rPr>
                        <a:t>, </a:t>
                      </a:r>
                      <a:r>
                        <a:rPr lang="en-US" sz="1400" i="1">
                          <a:effectLst/>
                        </a:rPr>
                        <a:t>HelloWorld</a:t>
                      </a:r>
                      <a:r>
                        <a:rPr lang="en-US" sz="1400">
                          <a:effectLst/>
                        </a:rPr>
                        <a:t> and </a:t>
                      </a:r>
                      <a:r>
                        <a:rPr lang="en-US" sz="1400" i="1">
                          <a:effectLst/>
                        </a:rPr>
                        <a:t>MainApp</a:t>
                      </a:r>
                      <a:r>
                        <a:rPr lang="en-US" sz="1400">
                          <a:effectLst/>
                        </a:rPr>
                        <a:t> under the </a:t>
                      </a:r>
                      <a:r>
                        <a:rPr lang="en-US" sz="1400" i="1">
                          <a:effectLst/>
                        </a:rPr>
                        <a:t>com.tutorialspoint</a:t>
                      </a:r>
                      <a:r>
                        <a:rPr lang="en-US" sz="1400">
                          <a:effectLst/>
                        </a:rPr>
                        <a:t> package.</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23856300"/>
                  </a:ext>
                </a:extLst>
              </a:tr>
              <a:tr h="731921">
                <a:tc>
                  <a:txBody>
                    <a:bodyPr/>
                    <a:lstStyle/>
                    <a:p>
                      <a:pPr algn="just" fontAlgn="t"/>
                      <a:r>
                        <a:rPr lang="en-IN" sz="1400">
                          <a:effectLst/>
                        </a:rPr>
                        <a:t>5</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400" dirty="0">
                          <a:effectLst/>
                        </a:rPr>
                        <a:t>The final step is to create the content of all the Java files and Bean Configuration file and run the application as explained below.</a:t>
                      </a:r>
                    </a:p>
                  </a:txBody>
                  <a:tcPr marL="29874" marR="29874" marT="29874" marB="2987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1095924"/>
                  </a:ext>
                </a:extLst>
              </a:tr>
            </a:tbl>
          </a:graphicData>
        </a:graphic>
      </p:graphicFrame>
    </p:spTree>
    <p:extLst>
      <p:ext uri="{BB962C8B-B14F-4D97-AF65-F5344CB8AC3E}">
        <p14:creationId xmlns:p14="http://schemas.microsoft.com/office/powerpoint/2010/main" val="3862296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071546"/>
            <a:ext cx="8229600" cy="4525963"/>
          </a:xfrm>
        </p:spPr>
        <p:txBody>
          <a:bodyPr/>
          <a:lstStyle/>
          <a:p>
            <a:pPr marL="0" lvl="0" indent="0">
              <a:lnSpc>
                <a:spcPct val="150000"/>
              </a:lnSpc>
              <a:spcBef>
                <a:spcPct val="20000"/>
              </a:spcBef>
              <a:buNone/>
              <a:defRPr/>
            </a:pPr>
            <a:endParaRPr lang="en-US" sz="2000" dirty="0">
              <a:latin typeface="Times New Roman" panose="02020603050405020304" pitchFamily="18" charset="0"/>
              <a:cs typeface="Times New Roman" panose="02020603050405020304" pitchFamily="18" charset="0"/>
            </a:endParaRPr>
          </a:p>
          <a:p>
            <a:pPr lvl="0">
              <a:lnSpc>
                <a:spcPct val="150000"/>
              </a:lnSpc>
              <a:spcBef>
                <a:spcPct val="20000"/>
              </a:spcBef>
              <a:buAutoNum type="arabicPeriod"/>
              <a:defRPr/>
            </a:pPr>
            <a:endParaRPr lang="en-US" sz="1600" dirty="0"/>
          </a:p>
          <a:p>
            <a:pPr marL="914400" lvl="2" indent="0">
              <a:buNone/>
            </a:pPr>
            <a:endParaRPr lang="en-IN" sz="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DD2AFA5-1D7D-430E-8744-AFCC53889E9F}"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r>
              <a:rPr lang="en-US" sz="2400" b="1" dirty="0">
                <a:latin typeface="Times New Roman" pitchFamily="18" charset="0"/>
                <a:cs typeface="Times New Roman" pitchFamily="18" charset="0"/>
              </a:rPr>
              <a:t>WEEKLY ASSIGNMENT</a:t>
            </a:r>
          </a:p>
        </p:txBody>
      </p:sp>
      <p:sp>
        <p:nvSpPr>
          <p:cNvPr id="9" name="TextBox 8">
            <a:extLst>
              <a:ext uri="{FF2B5EF4-FFF2-40B4-BE49-F238E27FC236}">
                <a16:creationId xmlns:a16="http://schemas.microsoft.com/office/drawing/2014/main" id="{F9280312-C8A4-FEF9-7D46-BA08ACE48289}"/>
              </a:ext>
            </a:extLst>
          </p:cNvPr>
          <p:cNvSpPr txBox="1"/>
          <p:nvPr/>
        </p:nvSpPr>
        <p:spPr>
          <a:xfrm>
            <a:off x="304800" y="1120417"/>
            <a:ext cx="8410604" cy="3724096"/>
          </a:xfrm>
          <a:prstGeom prst="rect">
            <a:avLst/>
          </a:prstGeom>
          <a:noFill/>
        </p:spPr>
        <p:txBody>
          <a:bodyPr wrap="square">
            <a:spAutoFit/>
          </a:bodyPr>
          <a:lstStyle/>
          <a:p>
            <a:pPr marL="342900" indent="-342900">
              <a:buAutoNum type="arabicPeriod"/>
            </a:pPr>
            <a:r>
              <a:rPr lang="en-US" sz="2000" dirty="0">
                <a:latin typeface="Times New Roman" panose="02020603050405020304" pitchFamily="18" charset="0"/>
                <a:cs typeface="Times New Roman" panose="02020603050405020304" pitchFamily="18" charset="0"/>
              </a:rPr>
              <a:t>What do you mean by Framework?</a:t>
            </a:r>
          </a:p>
          <a:p>
            <a:pPr marL="342900" indent="-342900">
              <a:buAutoNum type="arabicPeriod"/>
            </a:pPr>
            <a:r>
              <a:rPr lang="en-US" sz="2000" dirty="0">
                <a:latin typeface="Times New Roman" panose="02020603050405020304" pitchFamily="18" charset="0"/>
                <a:cs typeface="Times New Roman" panose="02020603050405020304" pitchFamily="18" charset="0"/>
              </a:rPr>
              <a:t>Define Dependency Injection.</a:t>
            </a:r>
          </a:p>
          <a:p>
            <a:pPr marL="342900" indent="-342900">
              <a:buAutoNum type="arabicPeriod"/>
            </a:pPr>
            <a:r>
              <a:rPr lang="en-US" sz="2000" dirty="0">
                <a:latin typeface="Times New Roman" panose="02020603050405020304" pitchFamily="18" charset="0"/>
                <a:cs typeface="Times New Roman" panose="02020603050405020304" pitchFamily="18" charset="0"/>
              </a:rPr>
              <a:t>In Spring config file which is the root element.</a:t>
            </a:r>
          </a:p>
          <a:p>
            <a:pPr marL="342900" indent="-342900">
              <a:buAutoNum type="arabicPeriod"/>
            </a:pPr>
            <a:r>
              <a:rPr lang="en-US" sz="2000" dirty="0">
                <a:latin typeface="Times New Roman" panose="02020603050405020304" pitchFamily="18" charset="0"/>
                <a:cs typeface="Times New Roman" panose="02020603050405020304" pitchFamily="18" charset="0"/>
              </a:rPr>
              <a:t>How many &lt;bean&gt; elements can be there in a &lt;beans&gt; root element</a:t>
            </a:r>
          </a:p>
          <a:p>
            <a:pPr marL="342900" indent="-342900">
              <a:buAutoNum type="arabicPeriod"/>
            </a:pPr>
            <a:r>
              <a:rPr lang="en-US" sz="2000" dirty="0">
                <a:latin typeface="Times New Roman" panose="02020603050405020304" pitchFamily="18" charset="0"/>
                <a:cs typeface="Times New Roman" panose="02020603050405020304" pitchFamily="18" charset="0"/>
              </a:rPr>
              <a:t>An example Spring Config XML file of DI thru Constructor and thru Setter?</a:t>
            </a:r>
          </a:p>
          <a:p>
            <a:pPr marL="342900" indent="-342900">
              <a:buAutoNum type="arabicPeriod"/>
            </a:pPr>
            <a:r>
              <a:rPr lang="en-US" sz="2000" dirty="0">
                <a:latin typeface="Times New Roman" panose="02020603050405020304" pitchFamily="18" charset="0"/>
                <a:cs typeface="Times New Roman" panose="02020603050405020304" pitchFamily="18" charset="0"/>
              </a:rPr>
              <a:t>Can we have combination of DI thru Constructor and Setter?</a:t>
            </a:r>
          </a:p>
          <a:p>
            <a:pPr marL="342900" indent="-342900">
              <a:buAutoNum type="arabicPeriod"/>
            </a:pPr>
            <a:r>
              <a:rPr lang="en-US" sz="2000" dirty="0">
                <a:latin typeface="Times New Roman" panose="02020603050405020304" pitchFamily="18" charset="0"/>
                <a:cs typeface="Times New Roman" panose="02020603050405020304" pitchFamily="18" charset="0"/>
              </a:rPr>
              <a:t>How to specify Spring Bean using Annotation?</a:t>
            </a:r>
          </a:p>
          <a:p>
            <a:pPr marL="342900" indent="-342900">
              <a:buAutoNum type="arabicPeriod"/>
            </a:pPr>
            <a:r>
              <a:rPr lang="en-US" sz="2000" dirty="0">
                <a:latin typeface="Times New Roman" panose="02020603050405020304" pitchFamily="18" charset="0"/>
                <a:cs typeface="Times New Roman" panose="02020603050405020304" pitchFamily="18" charset="0"/>
              </a:rPr>
              <a:t>Different Scope attribute values?</a:t>
            </a:r>
          </a:p>
          <a:p>
            <a:pPr marL="342900" indent="-342900">
              <a:buAutoNum type="arabicPeriod"/>
            </a:pPr>
            <a:r>
              <a:rPr lang="en-US" sz="2000" dirty="0">
                <a:latin typeface="Times New Roman" panose="02020603050405020304" pitchFamily="18" charset="0"/>
                <a:cs typeface="Times New Roman" panose="02020603050405020304" pitchFamily="18" charset="0"/>
              </a:rPr>
              <a:t>Advantage of DI?</a:t>
            </a:r>
          </a:p>
          <a:p>
            <a:pPr marL="342900" indent="-342900">
              <a:buAutoNum type="arabicPeriod"/>
            </a:pPr>
            <a:r>
              <a:rPr lang="en-US" sz="2000" dirty="0">
                <a:latin typeface="Times New Roman" panose="02020603050405020304" pitchFamily="18" charset="0"/>
                <a:cs typeface="Times New Roman" panose="02020603050405020304" pitchFamily="18" charset="0"/>
              </a:rPr>
              <a:t>How to Inject a Collection to a Bean?</a:t>
            </a:r>
            <a:br>
              <a:rPr lang="en-US" dirty="0">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214422"/>
            <a:ext cx="8229600" cy="4525963"/>
          </a:xfrm>
        </p:spPr>
        <p:txBody>
          <a:bodyPr>
            <a:normAutofit/>
          </a:bodyPr>
          <a:lstStyle/>
          <a:p>
            <a:pPr marL="0" indent="0">
              <a:spcBef>
                <a:spcPct val="20000"/>
              </a:spcBef>
              <a:buNone/>
              <a:defRPr/>
            </a:pPr>
            <a:r>
              <a:rPr lang="en-IN" sz="2000" dirty="0">
                <a:latin typeface="Times New Roman" panose="02020603050405020304" pitchFamily="18" charset="0"/>
                <a:cs typeface="Times New Roman" panose="02020603050405020304" pitchFamily="18" charset="0"/>
                <a:hlinkClick r:id="rId2"/>
              </a:rPr>
              <a:t>https://youtu.be/6grF7_VzlZk?list=PLnfapp4Woqpqh_ebAN5mEZWrN4BjaoL_S</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hlinkClick r:id="rId3"/>
              </a:rPr>
              <a:t>https://www.youtube.com/watch?v=vC5O5nDCYBU&amp;list=PLd3UqWTnYXOlc93disyBjyFv-r1Vq-5zh&amp;index=2</a:t>
            </a:r>
            <a:endParaRPr lang="en-IN" sz="2000" dirty="0">
              <a:latin typeface="Times New Roman" panose="02020603050405020304" pitchFamily="18" charset="0"/>
              <a:cs typeface="Times New Roman" panose="02020603050405020304" pitchFamily="18" charset="0"/>
            </a:endParaRPr>
          </a:p>
          <a:p>
            <a:pPr marL="0" indent="0">
              <a:spcBef>
                <a:spcPct val="20000"/>
              </a:spcBef>
              <a:buNone/>
              <a:defRPr/>
            </a:pPr>
            <a:r>
              <a:rPr lang="en-IN" sz="2000" dirty="0">
                <a:latin typeface="Times New Roman" panose="02020603050405020304" pitchFamily="18" charset="0"/>
                <a:cs typeface="Times New Roman" panose="02020603050405020304" pitchFamily="18" charset="0"/>
                <a:hlinkClick r:id="rId2"/>
              </a:rPr>
              <a:t>https://youtu.be/6grF7_VzlZk?list=PLnfapp4Woqpqh_ebAN5mEZWrN4BjaoL_S</a:t>
            </a: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endParaRPr lang="en-IN" sz="2400" dirty="0"/>
          </a:p>
        </p:txBody>
      </p:sp>
      <p:sp>
        <p:nvSpPr>
          <p:cNvPr id="4" name="Date Placeholder 3"/>
          <p:cNvSpPr>
            <a:spLocks noGrp="1"/>
          </p:cNvSpPr>
          <p:nvPr>
            <p:ph type="dt" sz="half" idx="10"/>
          </p:nvPr>
        </p:nvSpPr>
        <p:spPr/>
        <p:txBody>
          <a:bodyPr/>
          <a:lstStyle/>
          <a:p>
            <a:fld id="{59AFD4D8-185D-4922-9FC5-FA7192ED0DFC}"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cs typeface="Times New Roman" panose="02020603050405020304" pitchFamily="18" charset="0"/>
              </a:rPr>
              <a:t>Faculty Video Links, </a:t>
            </a:r>
            <a:r>
              <a:rPr lang="en-US" sz="2400" b="1" dirty="0" err="1">
                <a:latin typeface="Times New Roman" panose="02020603050405020304" pitchFamily="18" charset="0"/>
                <a:cs typeface="Times New Roman" panose="02020603050405020304" pitchFamily="18" charset="0"/>
              </a:rPr>
              <a:t>Youtube</a:t>
            </a:r>
            <a:r>
              <a:rPr lang="en-US" sz="2400" b="1" dirty="0">
                <a:latin typeface="Times New Roman" panose="02020603050405020304" pitchFamily="18" charset="0"/>
                <a:cs typeface="Times New Roman" panose="02020603050405020304" pitchFamily="18" charset="0"/>
              </a:rPr>
              <a:t> &amp; NPTEL Video Links and Online Courses Details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br>
              <a:rPr lang="en-IN" dirty="0"/>
            </a:br>
            <a:endParaRPr lang="en-IN" dirty="0"/>
          </a:p>
        </p:txBody>
      </p:sp>
      <p:sp>
        <p:nvSpPr>
          <p:cNvPr id="4" name="Date Placeholder 3"/>
          <p:cNvSpPr>
            <a:spLocks noGrp="1"/>
          </p:cNvSpPr>
          <p:nvPr>
            <p:ph type="dt" sz="half" idx="10"/>
          </p:nvPr>
        </p:nvSpPr>
        <p:spPr/>
        <p:txBody>
          <a:bodyPr/>
          <a:lstStyle/>
          <a:p>
            <a:fld id="{8ABBB9E4-BE1A-433A-8A8D-179105C89B16}"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r>
              <a:rPr lang="en-US" sz="2400" b="1" dirty="0">
                <a:latin typeface="Times New Roman" pitchFamily="18" charset="0"/>
                <a:cs typeface="Times New Roman" pitchFamily="18" charset="0"/>
              </a:rPr>
              <a:t>MCQ</a:t>
            </a:r>
          </a:p>
        </p:txBody>
      </p:sp>
      <p:sp>
        <p:nvSpPr>
          <p:cNvPr id="11" name="TextBox 10">
            <a:extLst>
              <a:ext uri="{FF2B5EF4-FFF2-40B4-BE49-F238E27FC236}">
                <a16:creationId xmlns:a16="http://schemas.microsoft.com/office/drawing/2014/main" id="{8B957A46-3482-6C36-1251-3E04D3396D70}"/>
              </a:ext>
            </a:extLst>
          </p:cNvPr>
          <p:cNvSpPr txBox="1"/>
          <p:nvPr/>
        </p:nvSpPr>
        <p:spPr>
          <a:xfrm>
            <a:off x="76200" y="1317373"/>
            <a:ext cx="8610600" cy="369331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1. Which of the following method is used to gracefully shutdown all the bean processes after closing the spring container?</a:t>
            </a:r>
          </a:p>
          <a:p>
            <a:pPr algn="l">
              <a:buFont typeface="Arial" panose="020B0604020202020204" pitchFamily="34" charset="0"/>
              <a:buChar char="•"/>
            </a:pPr>
            <a:r>
              <a:rPr lang="en-US" b="0" i="0" dirty="0" err="1">
                <a:solidFill>
                  <a:srgbClr val="212529"/>
                </a:solidFill>
                <a:effectLst/>
                <a:latin typeface="Roboto" panose="02000000000000000000" pitchFamily="2" charset="0"/>
              </a:rPr>
              <a:t>destory</a:t>
            </a:r>
            <a:r>
              <a:rPr lang="en-US" b="0" i="0" dirty="0">
                <a:solidFill>
                  <a:srgbClr val="212529"/>
                </a:solidFill>
                <a:effectLst/>
                <a:latin typeface="Roboto" panose="02000000000000000000" pitchFamily="2" charset="0"/>
              </a:rPr>
              <a:t> method</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err="1">
                <a:solidFill>
                  <a:srgbClr val="212529"/>
                </a:solidFill>
                <a:effectLst/>
                <a:latin typeface="Roboto" panose="02000000000000000000" pitchFamily="2" charset="0"/>
              </a:rPr>
              <a:t>shutdownHook</a:t>
            </a:r>
            <a:endParaRPr lang="en-US" b="1" i="0" dirty="0">
              <a:solidFill>
                <a:srgbClr val="212529"/>
              </a:solidFill>
              <a:effectLst/>
              <a:latin typeface="Roboto" panose="02000000000000000000" pitchFamily="2" charset="0"/>
            </a:endParaRPr>
          </a:p>
          <a:p>
            <a:pPr algn="l">
              <a:buFont typeface="Arial" panose="020B0604020202020204" pitchFamily="34" charset="0"/>
              <a:buChar char="•"/>
            </a:pPr>
            <a:r>
              <a:rPr lang="en-US" b="0" i="0" dirty="0">
                <a:solidFill>
                  <a:srgbClr val="212529"/>
                </a:solidFill>
                <a:effectLst/>
                <a:latin typeface="Roboto" panose="02000000000000000000" pitchFamily="2" charset="0"/>
              </a:rPr>
              <a:t> session method</a:t>
            </a:r>
          </a:p>
          <a:p>
            <a:pPr algn="l">
              <a:buFont typeface="Arial" panose="020B0604020202020204" pitchFamily="34" charset="0"/>
              <a:buChar char="•"/>
            </a:pPr>
            <a:r>
              <a:rPr lang="en-US" b="0" i="0" dirty="0">
                <a:solidFill>
                  <a:srgbClr val="212529"/>
                </a:solidFill>
                <a:effectLst/>
                <a:latin typeface="Roboto" panose="02000000000000000000" pitchFamily="2" charset="0"/>
              </a:rPr>
              <a:t> None of these</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What is the scope of bean in portlet context?</a:t>
            </a:r>
          </a:p>
          <a:p>
            <a:pPr algn="l">
              <a:buFont typeface="Arial" panose="020B0604020202020204" pitchFamily="34" charset="0"/>
              <a:buChar char="•"/>
            </a:pPr>
            <a:r>
              <a:rPr lang="en-IN" b="0" i="0" dirty="0">
                <a:solidFill>
                  <a:srgbClr val="212529"/>
                </a:solidFill>
                <a:effectLst/>
                <a:latin typeface="Roboto" panose="02000000000000000000" pitchFamily="2" charset="0"/>
              </a:rPr>
              <a:t>session</a:t>
            </a: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a:solidFill>
                  <a:srgbClr val="212529"/>
                </a:solidFill>
                <a:effectLst/>
                <a:latin typeface="Roboto" panose="02000000000000000000" pitchFamily="2" charset="0"/>
              </a:rPr>
              <a:t>global-session</a:t>
            </a:r>
          </a:p>
          <a:p>
            <a:pPr algn="l">
              <a:buFont typeface="Arial" panose="020B0604020202020204" pitchFamily="34" charset="0"/>
              <a:buChar char="•"/>
            </a:pPr>
            <a:r>
              <a:rPr lang="en-IN" b="0" i="0" dirty="0">
                <a:solidFill>
                  <a:srgbClr val="212529"/>
                </a:solidFill>
                <a:effectLst/>
                <a:latin typeface="Roboto" panose="02000000000000000000" pitchFamily="2" charset="0"/>
              </a:rPr>
              <a:t> request</a:t>
            </a:r>
          </a:p>
          <a:p>
            <a:pPr algn="l">
              <a:buFont typeface="Arial" panose="020B0604020202020204" pitchFamily="34" charset="0"/>
              <a:buChar char="•"/>
            </a:pPr>
            <a:r>
              <a:rPr lang="en-IN" b="0" i="0" dirty="0">
                <a:solidFill>
                  <a:srgbClr val="212529"/>
                </a:solidFill>
                <a:effectLst/>
                <a:latin typeface="Roboto" panose="02000000000000000000" pitchFamily="2" charset="0"/>
              </a:rPr>
              <a:t> prototype</a:t>
            </a:r>
          </a:p>
          <a:p>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06639"/>
            <a:ext cx="8077200" cy="4860761"/>
          </a:xfrm>
        </p:spPr>
        <p:txBody>
          <a:bodyPr>
            <a:normAutofit/>
          </a:bodyPr>
          <a:lstStyle/>
          <a:p>
            <a:pPr algn="just"/>
            <a:r>
              <a:rPr lang="en-US" sz="1800" b="0" i="0" u="none" strike="noStrike" kern="1200" baseline="0" dirty="0">
                <a:solidFill>
                  <a:schemeClr val="tx1"/>
                </a:solidFill>
                <a:latin typeface="+mn-lt"/>
                <a:ea typeface="+mn-ea"/>
                <a:cs typeface="+mn-cs"/>
              </a:rPr>
              <a:t>Objective of this course is to provide the ability to design console based, GUI based, web based applications, integrated development environment to create, debug and run multi-tier and enterprise-level applications.</a:t>
            </a:r>
          </a:p>
          <a:p>
            <a:pPr algn="just" eaLnBrk="1" hangingPunct="1">
              <a:lnSpc>
                <a:spcPct val="115000"/>
              </a:lnSpc>
              <a:spcBef>
                <a:spcPts val="1200"/>
              </a:spcBef>
              <a:buClr>
                <a:srgbClr val="000000"/>
              </a:buClr>
              <a:buFont typeface="Times New Roman" panose="02020603050405020304" pitchFamily="18" charset="0"/>
              <a:buChar char="•"/>
            </a:pPr>
            <a:r>
              <a:rPr lang="en-US" altLang="en-US" sz="1800" dirty="0">
                <a:sym typeface="Times New Roman" panose="02020603050405020304" pitchFamily="18" charset="0"/>
              </a:rPr>
              <a:t>To design and develop the dynamic web sites using, Servlet and </a:t>
            </a:r>
            <a:r>
              <a:rPr lang="en-US" altLang="en-US" sz="1800" dirty="0" err="1">
                <a:sym typeface="Times New Roman" panose="02020603050405020304" pitchFamily="18" charset="0"/>
              </a:rPr>
              <a:t>jsp</a:t>
            </a:r>
            <a:r>
              <a:rPr lang="en-US" altLang="en-US" sz="1800" dirty="0">
                <a:sym typeface="Times New Roman" panose="02020603050405020304" pitchFamily="18" charset="0"/>
              </a:rPr>
              <a:t>. </a:t>
            </a:r>
          </a:p>
          <a:p>
            <a:pPr algn="just" eaLnBrk="1" hangingPunct="1">
              <a:lnSpc>
                <a:spcPct val="115000"/>
              </a:lnSpc>
              <a:spcBef>
                <a:spcPts val="1200"/>
              </a:spcBef>
              <a:buClr>
                <a:srgbClr val="000000"/>
              </a:buClr>
              <a:buFont typeface="Times New Roman" panose="02020603050405020304" pitchFamily="18" charset="0"/>
              <a:buChar char="•"/>
            </a:pPr>
            <a:r>
              <a:rPr lang="en-US" altLang="en-US" sz="1800" dirty="0">
                <a:sym typeface="Times New Roman" panose="02020603050405020304" pitchFamily="18" charset="0"/>
              </a:rPr>
              <a:t>To understand the concept of business logic to develop the enterprises application by Spring framework.</a:t>
            </a:r>
          </a:p>
          <a:p>
            <a:pPr algn="just" eaLnBrk="1" hangingPunct="1">
              <a:lnSpc>
                <a:spcPct val="115000"/>
              </a:lnSpc>
              <a:spcBef>
                <a:spcPts val="1200"/>
              </a:spcBef>
              <a:buClr>
                <a:srgbClr val="000000"/>
              </a:buClr>
              <a:buFont typeface="Times New Roman" panose="02020603050405020304" pitchFamily="18" charset="0"/>
              <a:buChar char="•"/>
            </a:pPr>
            <a:r>
              <a:rPr lang="en-US" altLang="en-US" sz="1800" dirty="0">
                <a:sym typeface="Times New Roman" panose="02020603050405020304" pitchFamily="18" charset="0"/>
              </a:rPr>
              <a:t>To apply the MVC design pattern in developing a live project.</a:t>
            </a:r>
          </a:p>
          <a:p>
            <a:pPr algn="just" eaLnBrk="1" hangingPunct="1">
              <a:lnSpc>
                <a:spcPct val="115000"/>
              </a:lnSpc>
              <a:spcBef>
                <a:spcPts val="1200"/>
              </a:spcBef>
              <a:buClr>
                <a:srgbClr val="000000"/>
              </a:buClr>
              <a:buFont typeface="Times New Roman" panose="02020603050405020304" pitchFamily="18" charset="0"/>
              <a:buChar char="•"/>
            </a:pPr>
            <a:r>
              <a:rPr lang="en-US" altLang="en-US" sz="1800" dirty="0">
                <a:sym typeface="Times New Roman" panose="02020603050405020304" pitchFamily="18" charset="0"/>
              </a:rPr>
              <a:t>To learn the concept of  database handling in java and apply this concept in transactional processing based project.</a:t>
            </a:r>
            <a:endParaRPr lang="en-US" altLang="en-US" sz="1800" dirty="0">
              <a:sym typeface="Calibri" panose="020F0502020204030204" pitchFamily="34" charset="0"/>
            </a:endParaRPr>
          </a:p>
          <a:p>
            <a:pPr algn="just"/>
            <a:endParaRPr lang="en-US" sz="2400" dirty="0"/>
          </a:p>
        </p:txBody>
      </p:sp>
      <p:sp>
        <p:nvSpPr>
          <p:cNvPr id="6" name="Date Placeholder 5"/>
          <p:cNvSpPr>
            <a:spLocks noGrp="1"/>
          </p:cNvSpPr>
          <p:nvPr>
            <p:ph type="dt" sz="half" idx="10"/>
          </p:nvPr>
        </p:nvSpPr>
        <p:spPr/>
        <p:txBody>
          <a:bodyPr/>
          <a:lstStyle/>
          <a:p>
            <a:fld id="{C18794E7-9C24-4D7C-B7CF-7E7D05983856}" type="datetime1">
              <a:rPr lang="en-US" smtClean="0"/>
              <a:t>1/5/2024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 Objective</a:t>
            </a:r>
          </a:p>
        </p:txBody>
      </p:sp>
      <p:sp>
        <p:nvSpPr>
          <p:cNvPr id="12" name="Footer Placeholder 4">
            <a:extLst>
              <a:ext uri="{FF2B5EF4-FFF2-40B4-BE49-F238E27FC236}">
                <a16:creationId xmlns:a16="http://schemas.microsoft.com/office/drawing/2014/main" id="{9D7D7F68-793E-4282-A546-B4FD5C6FF141}"/>
              </a:ext>
            </a:extLst>
          </p:cNvPr>
          <p:cNvSpPr>
            <a:spLocks noGrp="1"/>
          </p:cNvSpPr>
          <p:nvPr>
            <p:ph type="ftr" sz="quarter" idx="11"/>
          </p:nvPr>
        </p:nvSpPr>
        <p:spPr>
          <a:xfrm>
            <a:off x="2057400" y="6477000"/>
            <a:ext cx="4648200" cy="244475"/>
          </a:xfrm>
        </p:spPr>
        <p:txBody>
          <a:bodyPr/>
          <a:lstStyle/>
          <a:p>
            <a:r>
              <a:rPr lang="en-US" dirty="0"/>
              <a:t>Mr. ANKUR CHAUDHARY     ADVANCED JAVA PROGRAMMING                   Unit-3                       </a:t>
            </a:r>
          </a:p>
        </p:txBody>
      </p:sp>
    </p:spTree>
    <p:extLst>
      <p:ext uri="{BB962C8B-B14F-4D97-AF65-F5344CB8AC3E}">
        <p14:creationId xmlns:p14="http://schemas.microsoft.com/office/powerpoint/2010/main" val="5924531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br>
              <a:rPr lang="en-US" sz="2000" dirty="0"/>
            </a:br>
            <a:br>
              <a:rPr lang="en-US" dirty="0"/>
            </a:br>
            <a:br>
              <a:rPr lang="en-US" dirty="0"/>
            </a:b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80FACC96-AC14-4415-B4DB-FE2E4D043C43}"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r>
              <a:rPr lang="en-US" sz="2400" b="1" dirty="0">
                <a:latin typeface="Times New Roman" pitchFamily="18" charset="0"/>
                <a:cs typeface="Times New Roman" pitchFamily="18" charset="0"/>
              </a:rPr>
              <a:t>MCQ</a:t>
            </a:r>
          </a:p>
        </p:txBody>
      </p:sp>
      <p:sp>
        <p:nvSpPr>
          <p:cNvPr id="9" name="TextBox 8">
            <a:extLst>
              <a:ext uri="{FF2B5EF4-FFF2-40B4-BE49-F238E27FC236}">
                <a16:creationId xmlns:a16="http://schemas.microsoft.com/office/drawing/2014/main" id="{A95D05D0-FEE7-A229-F3B5-01EFCBA1FE95}"/>
              </a:ext>
            </a:extLst>
          </p:cNvPr>
          <p:cNvSpPr txBox="1"/>
          <p:nvPr/>
        </p:nvSpPr>
        <p:spPr>
          <a:xfrm>
            <a:off x="304800" y="1317373"/>
            <a:ext cx="8382000"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3.What is the default scope of the beans? </a:t>
            </a:r>
          </a:p>
          <a:p>
            <a:pPr algn="l">
              <a:buFont typeface="Arial" panose="020B0604020202020204" pitchFamily="34" charset="0"/>
              <a:buChar char="•"/>
            </a:pPr>
            <a:r>
              <a:rPr lang="en-IN" b="0" i="0" dirty="0">
                <a:solidFill>
                  <a:srgbClr val="212529"/>
                </a:solidFill>
                <a:effectLst/>
                <a:latin typeface="Roboto" panose="02000000000000000000" pitchFamily="2" charset="0"/>
              </a:rPr>
              <a:t>Prototype</a:t>
            </a:r>
          </a:p>
          <a:p>
            <a:pPr algn="l">
              <a:buFont typeface="Arial" panose="020B0604020202020204" pitchFamily="34" charset="0"/>
              <a:buChar char="•"/>
            </a:pPr>
            <a:r>
              <a:rPr lang="en-IN" b="0" i="0" dirty="0">
                <a:solidFill>
                  <a:srgbClr val="212529"/>
                </a:solidFill>
                <a:effectLst/>
                <a:latin typeface="Roboto" panose="02000000000000000000" pitchFamily="2" charset="0"/>
              </a:rPr>
              <a:t> session</a:t>
            </a:r>
          </a:p>
          <a:p>
            <a:pPr algn="l">
              <a:buFont typeface="Arial" panose="020B0604020202020204" pitchFamily="34" charset="0"/>
              <a:buChar char="•"/>
            </a:pPr>
            <a:r>
              <a:rPr lang="en-IN" b="0" i="0" dirty="0">
                <a:solidFill>
                  <a:srgbClr val="212529"/>
                </a:solidFill>
                <a:effectLst/>
                <a:latin typeface="Roboto" panose="02000000000000000000" pitchFamily="2" charset="0"/>
              </a:rPr>
              <a:t> Request</a:t>
            </a: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a:solidFill>
                  <a:srgbClr val="212529"/>
                </a:solidFill>
                <a:effectLst/>
                <a:latin typeface="Roboto" panose="02000000000000000000" pitchFamily="2" charset="0"/>
              </a:rPr>
              <a:t>Singleton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4. How to use &lt;ref&gt; in spring framework?</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is used with bean id</a:t>
            </a:r>
          </a:p>
          <a:p>
            <a:pPr algn="l">
              <a:buFont typeface="Arial" panose="020B0604020202020204" pitchFamily="34" charset="0"/>
              <a:buChar char="•"/>
            </a:pPr>
            <a:r>
              <a:rPr lang="en-US" b="0" i="0" dirty="0">
                <a:solidFill>
                  <a:srgbClr val="212529"/>
                </a:solidFill>
                <a:effectLst/>
                <a:latin typeface="Roboto" panose="02000000000000000000" pitchFamily="2" charset="0"/>
              </a:rPr>
              <a:t> is used with string values</a:t>
            </a:r>
          </a:p>
          <a:p>
            <a:pPr algn="l">
              <a:buFont typeface="Arial" panose="020B0604020202020204" pitchFamily="34" charset="0"/>
              <a:buChar char="•"/>
            </a:pPr>
            <a:r>
              <a:rPr lang="en-US" dirty="0">
                <a:solidFill>
                  <a:srgbClr val="212529"/>
                </a:solidFill>
                <a:latin typeface="Roboto" panose="02000000000000000000" pitchFamily="2" charset="0"/>
              </a:rPr>
              <a:t>All of the above</a:t>
            </a:r>
            <a:endParaRPr lang="en-US" b="0" i="0" dirty="0">
              <a:solidFill>
                <a:srgbClr val="212529"/>
              </a:solidFill>
              <a:effectLst/>
              <a:latin typeface="Roboto" panose="02000000000000000000" pitchFamily="2" charset="0"/>
            </a:endParaRPr>
          </a:p>
        </p:txBody>
      </p:sp>
    </p:spTree>
    <p:extLst>
      <p:ext uri="{BB962C8B-B14F-4D97-AF65-F5344CB8AC3E}">
        <p14:creationId xmlns:p14="http://schemas.microsoft.com/office/powerpoint/2010/main" val="3101064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br>
              <a:rPr lang="en-US" sz="2000" dirty="0"/>
            </a:br>
            <a:br>
              <a:rPr lang="en-US" dirty="0"/>
            </a:br>
            <a:br>
              <a:rPr lang="en-US" dirty="0"/>
            </a:b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1170CE61-BB2A-46F0-A0EE-B18F3B790BC7}"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r>
              <a:rPr lang="en-US" sz="2400" b="1" dirty="0">
                <a:latin typeface="Times New Roman" pitchFamily="18" charset="0"/>
                <a:cs typeface="Times New Roman" pitchFamily="18" charset="0"/>
              </a:rPr>
              <a:t>MCQ</a:t>
            </a:r>
          </a:p>
        </p:txBody>
      </p:sp>
      <p:sp>
        <p:nvSpPr>
          <p:cNvPr id="10" name="TextBox 9">
            <a:extLst>
              <a:ext uri="{FF2B5EF4-FFF2-40B4-BE49-F238E27FC236}">
                <a16:creationId xmlns:a16="http://schemas.microsoft.com/office/drawing/2014/main" id="{C5C8BE4B-6814-130A-A741-38BB8511FF7C}"/>
              </a:ext>
            </a:extLst>
          </p:cNvPr>
          <p:cNvSpPr txBox="1"/>
          <p:nvPr/>
        </p:nvSpPr>
        <p:spPr>
          <a:xfrm>
            <a:off x="304800" y="1040374"/>
            <a:ext cx="8610600" cy="3693319"/>
          </a:xfrm>
          <a:prstGeom prst="rect">
            <a:avLst/>
          </a:prstGeom>
          <a:noFill/>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5. AOP stands for?</a:t>
            </a:r>
          </a:p>
          <a:p>
            <a:pPr algn="l">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212529"/>
                </a:solidFill>
                <a:effectLst/>
                <a:latin typeface="Roboto" panose="02000000000000000000" pitchFamily="2" charset="0"/>
              </a:rPr>
              <a:t>Asynchronous oriented programming</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Aspect Oriented Programming</a:t>
            </a:r>
          </a:p>
          <a:p>
            <a:pPr algn="l">
              <a:buFont typeface="Arial" panose="020B0604020202020204" pitchFamily="34" charset="0"/>
              <a:buChar char="•"/>
            </a:pPr>
            <a:r>
              <a:rPr lang="en-US" b="0" i="0" dirty="0">
                <a:solidFill>
                  <a:srgbClr val="212529"/>
                </a:solidFill>
                <a:effectLst/>
                <a:latin typeface="Roboto" panose="02000000000000000000" pitchFamily="2" charset="0"/>
              </a:rPr>
              <a:t> All Oops Program</a:t>
            </a:r>
          </a:p>
          <a:p>
            <a:pPr algn="l">
              <a:buFont typeface="Arial" panose="020B0604020202020204" pitchFamily="34" charset="0"/>
              <a:buChar char="•"/>
            </a:pPr>
            <a:r>
              <a:rPr lang="en-US" dirty="0">
                <a:solidFill>
                  <a:srgbClr val="212529"/>
                </a:solidFill>
                <a:latin typeface="Roboto" panose="02000000000000000000" pitchFamily="2" charset="0"/>
              </a:rPr>
              <a:t>None</a:t>
            </a:r>
            <a:endParaRPr lang="en-US" b="0" i="0" dirty="0">
              <a:solidFill>
                <a:srgbClr val="212529"/>
              </a:solidFill>
              <a:effectLst/>
              <a:latin typeface="Roboto" panose="02000000000000000000" pitchFamily="2" charset="0"/>
            </a:endParaRPr>
          </a:p>
          <a:p>
            <a:pPr algn="just"/>
            <a:br>
              <a:rPr lang="en-US" b="0" i="0" dirty="0">
                <a:solidFill>
                  <a:srgbClr val="000000"/>
                </a:solidFill>
                <a:effectLst/>
                <a:latin typeface="Times New Roman" panose="02020603050405020304" pitchFamily="18" charset="0"/>
                <a:cs typeface="Times New Roman" panose="02020603050405020304" pitchFamily="18" charset="0"/>
              </a:rPr>
            </a:br>
            <a:endParaRPr lang="en-US" b="0" i="0" dirty="0">
              <a:solidFill>
                <a:srgbClr val="000000"/>
              </a:solidFill>
              <a:effectLst/>
              <a:latin typeface="Times New Roman" panose="02020603050405020304" pitchFamily="18" charset="0"/>
              <a:cs typeface="Times New Roman" panose="02020603050405020304" pitchFamily="18" charset="0"/>
            </a:endParaRPr>
          </a:p>
          <a:p>
            <a:pPr algn="just"/>
            <a:r>
              <a:rPr lang="en-US" dirty="0">
                <a:solidFill>
                  <a:srgbClr val="000000"/>
                </a:solidFill>
                <a:latin typeface="Times New Roman" panose="02020603050405020304" pitchFamily="18" charset="0"/>
                <a:cs typeface="Times New Roman" panose="02020603050405020304" pitchFamily="18" charset="0"/>
              </a:rPr>
              <a:t>6. </a:t>
            </a:r>
            <a:r>
              <a:rPr lang="en-US" b="0" i="0" dirty="0">
                <a:solidFill>
                  <a:srgbClr val="000000"/>
                </a:solidFill>
                <a:effectLst/>
                <a:latin typeface="Times New Roman" panose="02020603050405020304" pitchFamily="18" charset="0"/>
                <a:cs typeface="Times New Roman" panose="02020603050405020304" pitchFamily="18" charset="0"/>
              </a:rPr>
              <a:t>How many types of method injection are available in spring?</a:t>
            </a:r>
          </a:p>
          <a:p>
            <a:pPr algn="l">
              <a:buFont typeface="Arial" panose="020B0604020202020204" pitchFamily="34" charset="0"/>
              <a:buChar char="•"/>
            </a:pPr>
            <a:r>
              <a:rPr lang="en-IN" b="0" i="0" dirty="0">
                <a:solidFill>
                  <a:srgbClr val="212529"/>
                </a:solidFill>
                <a:effectLst/>
                <a:latin typeface="Roboto" panose="02000000000000000000" pitchFamily="2" charset="0"/>
              </a:rPr>
              <a:t> 4</a:t>
            </a: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a:solidFill>
                  <a:srgbClr val="212529"/>
                </a:solidFill>
                <a:effectLst/>
                <a:latin typeface="Roboto" panose="02000000000000000000" pitchFamily="2" charset="0"/>
              </a:rPr>
              <a:t>2</a:t>
            </a:r>
          </a:p>
          <a:p>
            <a:pPr algn="l">
              <a:buFont typeface="Arial" panose="020B0604020202020204" pitchFamily="34" charset="0"/>
              <a:buChar char="•"/>
            </a:pPr>
            <a:r>
              <a:rPr lang="en-IN" b="0" i="0" dirty="0">
                <a:solidFill>
                  <a:srgbClr val="212529"/>
                </a:solidFill>
                <a:effectLst/>
                <a:latin typeface="Roboto" panose="02000000000000000000" pitchFamily="2" charset="0"/>
              </a:rPr>
              <a:t> 8</a:t>
            </a:r>
          </a:p>
          <a:p>
            <a:pPr algn="l">
              <a:buFont typeface="Arial" panose="020B0604020202020204" pitchFamily="34" charset="0"/>
              <a:buChar char="•"/>
            </a:pPr>
            <a:r>
              <a:rPr lang="en-IN" b="0" i="0" dirty="0">
                <a:solidFill>
                  <a:srgbClr val="212529"/>
                </a:solidFill>
                <a:effectLst/>
                <a:latin typeface="Roboto" panose="02000000000000000000" pitchFamily="2" charset="0"/>
              </a:rPr>
              <a:t> 1</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452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br>
              <a:rPr lang="en-US" sz="2000" dirty="0"/>
            </a:br>
            <a:br>
              <a:rPr lang="en-US" dirty="0"/>
            </a:br>
            <a:br>
              <a:rPr lang="en-US" dirty="0"/>
            </a:b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6F11CBF0-F275-4FF2-9824-BEE333B5DE38}"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r>
              <a:rPr lang="en-US" sz="2400" b="1" dirty="0">
                <a:latin typeface="Times New Roman" pitchFamily="18" charset="0"/>
                <a:cs typeface="Times New Roman" pitchFamily="18" charset="0"/>
              </a:rPr>
              <a:t>MCQ</a:t>
            </a:r>
          </a:p>
        </p:txBody>
      </p:sp>
      <p:sp>
        <p:nvSpPr>
          <p:cNvPr id="10" name="TextBox 9">
            <a:extLst>
              <a:ext uri="{FF2B5EF4-FFF2-40B4-BE49-F238E27FC236}">
                <a16:creationId xmlns:a16="http://schemas.microsoft.com/office/drawing/2014/main" id="{C2CB119F-0246-FEC2-242B-3D5A3C11B30D}"/>
              </a:ext>
            </a:extLst>
          </p:cNvPr>
          <p:cNvSpPr txBox="1"/>
          <p:nvPr/>
        </p:nvSpPr>
        <p:spPr>
          <a:xfrm>
            <a:off x="457200" y="1447800"/>
            <a:ext cx="8610600" cy="3416320"/>
          </a:xfrm>
          <a:prstGeom prst="rect">
            <a:avLst/>
          </a:prstGeom>
          <a:noFill/>
        </p:spPr>
        <p:txBody>
          <a:bodyPr wrap="square">
            <a:sp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7. In spring method that allows you to start a new transaction is called</a:t>
            </a:r>
          </a:p>
          <a:p>
            <a:pPr algn="l">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212529"/>
                </a:solidFill>
                <a:effectLst/>
                <a:latin typeface="Roboto" panose="02000000000000000000" pitchFamily="2" charset="0"/>
              </a:rPr>
              <a:t>commit()</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err="1">
                <a:solidFill>
                  <a:srgbClr val="212529"/>
                </a:solidFill>
                <a:effectLst/>
                <a:latin typeface="Roboto" panose="02000000000000000000" pitchFamily="2" charset="0"/>
              </a:rPr>
              <a:t>getTransaction</a:t>
            </a:r>
            <a:r>
              <a:rPr lang="en-US" b="1" i="0" dirty="0">
                <a:solidFill>
                  <a:srgbClr val="212529"/>
                </a:solidFill>
                <a:effectLst/>
                <a:latin typeface="Roboto" panose="02000000000000000000" pitchFamily="2" charset="0"/>
              </a:rPr>
              <a:t>()</a:t>
            </a:r>
          </a:p>
          <a:p>
            <a:pPr algn="l">
              <a:buFont typeface="Arial" panose="020B0604020202020204" pitchFamily="34" charset="0"/>
              <a:buChar char="•"/>
            </a:pPr>
            <a:r>
              <a:rPr lang="en-US" b="0" i="0" dirty="0">
                <a:solidFill>
                  <a:srgbClr val="212529"/>
                </a:solidFill>
                <a:effectLst/>
                <a:latin typeface="Roboto" panose="02000000000000000000" pitchFamily="2" charset="0"/>
              </a:rPr>
              <a:t> rollback()</a:t>
            </a:r>
          </a:p>
          <a:p>
            <a:pPr algn="l">
              <a:buFont typeface="Arial" panose="020B0604020202020204" pitchFamily="34" charset="0"/>
              <a:buChar char="•"/>
            </a:pPr>
            <a:r>
              <a:rPr lang="en-US" b="0" i="0" dirty="0">
                <a:solidFill>
                  <a:srgbClr val="212529"/>
                </a:solidFill>
                <a:effectLst/>
                <a:latin typeface="Roboto" panose="02000000000000000000" pitchFamily="2" charset="0"/>
              </a:rPr>
              <a:t> None of the above</a:t>
            </a:r>
          </a:p>
          <a:p>
            <a:pPr algn="just"/>
            <a:endParaRPr lang="en-US"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8. Annotation which decorates the </a:t>
            </a:r>
            <a:r>
              <a:rPr lang="en-US" b="0" i="0" dirty="0" err="1">
                <a:solidFill>
                  <a:srgbClr val="000000"/>
                </a:solidFill>
                <a:effectLst/>
                <a:latin typeface="Times New Roman" panose="02020603050405020304" pitchFamily="18" charset="0"/>
                <a:cs typeface="Times New Roman" panose="02020603050405020304" pitchFamily="18" charset="0"/>
              </a:rPr>
              <a:t>PostageServiceBean</a:t>
            </a:r>
            <a:r>
              <a:rPr lang="en-US" b="0" i="0" dirty="0">
                <a:solidFill>
                  <a:srgbClr val="000000"/>
                </a:solidFill>
                <a:effectLst/>
                <a:latin typeface="Times New Roman" panose="02020603050405020304" pitchFamily="18" charset="0"/>
                <a:cs typeface="Times New Roman" panose="02020603050405020304" pitchFamily="18" charset="0"/>
              </a:rPr>
              <a:t> is </a:t>
            </a:r>
          </a:p>
          <a:p>
            <a:pPr algn="l">
              <a:buFont typeface="Arial" panose="020B0604020202020204" pitchFamily="34" charset="0"/>
              <a:buChar char="•"/>
            </a:pPr>
            <a:r>
              <a:rPr lang="en-IN" b="0" i="0" dirty="0">
                <a:solidFill>
                  <a:srgbClr val="212529"/>
                </a:solidFill>
                <a:effectLst/>
                <a:latin typeface="Roboto" panose="02000000000000000000" pitchFamily="2" charset="0"/>
              </a:rPr>
              <a:t>@Autowire</a:t>
            </a: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a:solidFill>
                  <a:srgbClr val="212529"/>
                </a:solidFill>
                <a:effectLst/>
                <a:latin typeface="Roboto" panose="02000000000000000000" pitchFamily="2" charset="0"/>
              </a:rPr>
              <a:t>@Interceptors</a:t>
            </a:r>
          </a:p>
          <a:p>
            <a:pPr algn="l">
              <a:buFont typeface="Arial" panose="020B0604020202020204" pitchFamily="34" charset="0"/>
              <a:buChar char="•"/>
            </a:pPr>
            <a:r>
              <a:rPr lang="en-IN" b="0" i="0" dirty="0">
                <a:solidFill>
                  <a:srgbClr val="212529"/>
                </a:solidFill>
                <a:effectLst/>
                <a:latin typeface="Roboto" panose="02000000000000000000" pitchFamily="2" charset="0"/>
              </a:rPr>
              <a:t> @Wire</a:t>
            </a:r>
          </a:p>
          <a:p>
            <a:pPr algn="l">
              <a:buFont typeface="Arial" panose="020B0604020202020204" pitchFamily="34" charset="0"/>
              <a:buChar char="•"/>
            </a:pPr>
            <a:r>
              <a:rPr lang="en-IN" b="0" i="0" dirty="0">
                <a:solidFill>
                  <a:srgbClr val="212529"/>
                </a:solidFill>
                <a:effectLst/>
                <a:latin typeface="Roboto" panose="02000000000000000000" pitchFamily="2" charset="0"/>
              </a:rPr>
              <a:t> @Mention</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80617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br>
              <a:rPr lang="en-US" sz="2000" dirty="0"/>
            </a:br>
            <a:br>
              <a:rPr lang="en-US" dirty="0"/>
            </a:br>
            <a:br>
              <a:rPr lang="en-US" dirty="0"/>
            </a:b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BCB2AD0A-3011-4BEC-9922-C9BB4301B078}"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r>
              <a:rPr lang="en-US" sz="2400" b="1" dirty="0">
                <a:latin typeface="Times New Roman" pitchFamily="18" charset="0"/>
                <a:cs typeface="Times New Roman" pitchFamily="18" charset="0"/>
              </a:rPr>
              <a:t>MCQ</a:t>
            </a:r>
          </a:p>
        </p:txBody>
      </p:sp>
      <p:sp>
        <p:nvSpPr>
          <p:cNvPr id="10" name="TextBox 9">
            <a:extLst>
              <a:ext uri="{FF2B5EF4-FFF2-40B4-BE49-F238E27FC236}">
                <a16:creationId xmlns:a16="http://schemas.microsoft.com/office/drawing/2014/main" id="{C83CEF32-F326-72A1-0AC7-43BB5CCCDF88}"/>
              </a:ext>
            </a:extLst>
          </p:cNvPr>
          <p:cNvSpPr txBox="1"/>
          <p:nvPr/>
        </p:nvSpPr>
        <p:spPr>
          <a:xfrm>
            <a:off x="457200" y="1287482"/>
            <a:ext cx="8153400" cy="3970318"/>
          </a:xfrm>
          <a:prstGeom prst="rect">
            <a:avLst/>
          </a:prstGeom>
          <a:noFill/>
        </p:spPr>
        <p:txBody>
          <a:bodyPr wrap="square">
            <a:sp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 11. What are the </a:t>
            </a:r>
            <a:r>
              <a:rPr lang="en-US" b="0" i="0" dirty="0" err="1">
                <a:solidFill>
                  <a:srgbClr val="000000"/>
                </a:solidFill>
                <a:effectLst/>
                <a:latin typeface="Times New Roman" panose="02020603050405020304" pitchFamily="18" charset="0"/>
                <a:cs typeface="Times New Roman" panose="02020603050405020304" pitchFamily="18" charset="0"/>
              </a:rPr>
              <a:t>ioc</a:t>
            </a:r>
            <a:r>
              <a:rPr lang="en-US" b="0" i="0" dirty="0">
                <a:solidFill>
                  <a:srgbClr val="000000"/>
                </a:solidFill>
                <a:effectLst/>
                <a:latin typeface="Times New Roman" panose="02020603050405020304" pitchFamily="18" charset="0"/>
                <a:cs typeface="Times New Roman" panose="02020603050405020304" pitchFamily="18" charset="0"/>
              </a:rPr>
              <a:t> container in Spring?</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0" i="0" dirty="0" err="1">
                <a:solidFill>
                  <a:srgbClr val="212529"/>
                </a:solidFill>
                <a:effectLst/>
                <a:latin typeface="Roboto" panose="02000000000000000000" pitchFamily="2" charset="0"/>
              </a:rPr>
              <a:t>BeanFactory</a:t>
            </a:r>
            <a:endParaRPr lang="en-US" b="0" i="0" dirty="0">
              <a:solidFill>
                <a:srgbClr val="212529"/>
              </a:solidFill>
              <a:effectLst/>
              <a:latin typeface="Roboto" panose="02000000000000000000" pitchFamily="2" charset="0"/>
            </a:endParaRP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0" i="0" dirty="0" err="1">
                <a:solidFill>
                  <a:srgbClr val="212529"/>
                </a:solidFill>
                <a:effectLst/>
                <a:latin typeface="Roboto" panose="02000000000000000000" pitchFamily="2" charset="0"/>
              </a:rPr>
              <a:t>ApplicationContext</a:t>
            </a:r>
            <a:endParaRPr lang="en-US" b="0" i="0" dirty="0">
              <a:solidFill>
                <a:srgbClr val="212529"/>
              </a:solidFill>
              <a:effectLst/>
              <a:latin typeface="Roboto" panose="02000000000000000000" pitchFamily="2" charset="0"/>
            </a:endParaRP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Both </a:t>
            </a:r>
            <a:r>
              <a:rPr lang="en-US" b="1" i="0" dirty="0" err="1">
                <a:solidFill>
                  <a:srgbClr val="212529"/>
                </a:solidFill>
                <a:effectLst/>
                <a:latin typeface="Roboto" panose="02000000000000000000" pitchFamily="2" charset="0"/>
              </a:rPr>
              <a:t>BeanFactory</a:t>
            </a:r>
            <a:r>
              <a:rPr lang="en-US" b="1" i="0" dirty="0">
                <a:solidFill>
                  <a:srgbClr val="212529"/>
                </a:solidFill>
                <a:effectLst/>
                <a:latin typeface="Roboto" panose="02000000000000000000" pitchFamily="2" charset="0"/>
              </a:rPr>
              <a:t> &amp; </a:t>
            </a:r>
            <a:r>
              <a:rPr lang="en-US" b="1" i="0" dirty="0" err="1">
                <a:solidFill>
                  <a:srgbClr val="212529"/>
                </a:solidFill>
                <a:effectLst/>
                <a:latin typeface="Roboto" panose="02000000000000000000" pitchFamily="2" charset="0"/>
              </a:rPr>
              <a:t>ApplicationContext</a:t>
            </a:r>
            <a:endParaRPr lang="en-US" b="1" i="0" dirty="0">
              <a:solidFill>
                <a:srgbClr val="212529"/>
              </a:solidFill>
              <a:effectLst/>
              <a:latin typeface="Roboto" panose="02000000000000000000" pitchFamily="2" charset="0"/>
            </a:endParaRPr>
          </a:p>
          <a:p>
            <a:pPr algn="l">
              <a:buFont typeface="Arial" panose="020B0604020202020204" pitchFamily="34" charset="0"/>
              <a:buChar char="•"/>
            </a:pPr>
            <a:r>
              <a:rPr lang="en-US" b="0" i="0" dirty="0">
                <a:solidFill>
                  <a:srgbClr val="212529"/>
                </a:solidFill>
                <a:effectLst/>
                <a:latin typeface="Roboto" panose="02000000000000000000" pitchFamily="2" charset="0"/>
              </a:rPr>
              <a:t> None of the above</a:t>
            </a:r>
          </a:p>
          <a:p>
            <a:br>
              <a:rPr lang="en-IN" dirty="0"/>
            </a:br>
            <a:endParaRPr lang="en-US" b="1"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12. The Spring support classes facilitate building session beans:</a:t>
            </a:r>
          </a:p>
          <a:p>
            <a:pPr algn="l">
              <a:buFont typeface="Arial" panose="020B0604020202020204" pitchFamily="34" charset="0"/>
              <a:buChar char="•"/>
            </a:pPr>
            <a:r>
              <a:rPr lang="en-US" b="0" i="0" dirty="0">
                <a:solidFill>
                  <a:srgbClr val="212529"/>
                </a:solidFill>
                <a:effectLst/>
                <a:latin typeface="Roboto" panose="02000000000000000000" pitchFamily="2" charset="0"/>
              </a:rPr>
              <a:t>stateful session beans (SFSBs)</a:t>
            </a:r>
          </a:p>
          <a:p>
            <a:pPr algn="l">
              <a:buFont typeface="Arial" panose="020B0604020202020204" pitchFamily="34" charset="0"/>
              <a:buChar char="•"/>
            </a:pPr>
            <a:r>
              <a:rPr lang="en-US" b="0" i="0" dirty="0">
                <a:solidFill>
                  <a:srgbClr val="212529"/>
                </a:solidFill>
                <a:effectLst/>
                <a:latin typeface="Roboto" panose="02000000000000000000" pitchFamily="2" charset="0"/>
              </a:rPr>
              <a:t> message-driven beans (MDBs)</a:t>
            </a:r>
          </a:p>
          <a:p>
            <a:pPr algn="l">
              <a:buFont typeface="Arial" panose="020B0604020202020204" pitchFamily="34" charset="0"/>
              <a:buChar char="•"/>
            </a:pPr>
            <a:r>
              <a:rPr lang="en-US" b="0" i="0" dirty="0">
                <a:solidFill>
                  <a:srgbClr val="212529"/>
                </a:solidFill>
                <a:effectLst/>
                <a:latin typeface="Roboto" panose="02000000000000000000" pitchFamily="2" charset="0"/>
              </a:rPr>
              <a:t> stateless session beans (SLSBs)</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All of the above</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algn="just"/>
            <a:endParaRPr lang="en-US" b="1"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76832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br>
              <a:rPr lang="en-US" sz="2000" dirty="0"/>
            </a:br>
            <a:br>
              <a:rPr lang="en-US" dirty="0"/>
            </a:br>
            <a:br>
              <a:rPr lang="en-US" dirty="0"/>
            </a:br>
            <a:br>
              <a:rPr lang="en-IN" dirty="0"/>
            </a:br>
            <a:endParaRPr lang="en-IN" dirty="0"/>
          </a:p>
          <a:p>
            <a:pPr marL="514350" indent="-514350">
              <a:buAutoNum type="alphaUcPeriod"/>
            </a:pPr>
            <a:endParaRPr lang="en-IN" dirty="0"/>
          </a:p>
        </p:txBody>
      </p:sp>
      <p:sp>
        <p:nvSpPr>
          <p:cNvPr id="4" name="Date Placeholder 3"/>
          <p:cNvSpPr>
            <a:spLocks noGrp="1"/>
          </p:cNvSpPr>
          <p:nvPr>
            <p:ph type="dt" sz="half" idx="10"/>
          </p:nvPr>
        </p:nvSpPr>
        <p:spPr/>
        <p:txBody>
          <a:bodyPr/>
          <a:lstStyle/>
          <a:p>
            <a:fld id="{BCB2AD0A-3011-4BEC-9922-C9BB4301B078}"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r>
              <a:rPr lang="en-US" sz="2400" b="1" dirty="0">
                <a:latin typeface="Times New Roman" pitchFamily="18" charset="0"/>
                <a:cs typeface="Times New Roman" pitchFamily="18" charset="0"/>
              </a:rPr>
              <a:t>MCQ</a:t>
            </a:r>
          </a:p>
        </p:txBody>
      </p:sp>
      <p:sp>
        <p:nvSpPr>
          <p:cNvPr id="10" name="TextBox 9">
            <a:extLst>
              <a:ext uri="{FF2B5EF4-FFF2-40B4-BE49-F238E27FC236}">
                <a16:creationId xmlns:a16="http://schemas.microsoft.com/office/drawing/2014/main" id="{C83CEF32-F326-72A1-0AC7-43BB5CCCDF88}"/>
              </a:ext>
            </a:extLst>
          </p:cNvPr>
          <p:cNvSpPr txBox="1"/>
          <p:nvPr/>
        </p:nvSpPr>
        <p:spPr>
          <a:xfrm>
            <a:off x="457200" y="1287482"/>
            <a:ext cx="8153400" cy="3970318"/>
          </a:xfrm>
          <a:prstGeom prst="rect">
            <a:avLst/>
          </a:prstGeom>
          <a:noFill/>
        </p:spPr>
        <p:txBody>
          <a:bodyPr wrap="square">
            <a:sp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 9. To declare a JNDI object reference in the Spring IoC container.</a:t>
            </a:r>
          </a:p>
          <a:p>
            <a:pPr algn="l">
              <a:buFont typeface="Arial" panose="020B0604020202020204" pitchFamily="34" charset="0"/>
              <a:buChar char="•"/>
            </a:pPr>
            <a:r>
              <a:rPr lang="en-IN" b="0" i="0" dirty="0" err="1">
                <a:solidFill>
                  <a:srgbClr val="212529"/>
                </a:solidFill>
                <a:effectLst/>
                <a:latin typeface="Roboto" panose="02000000000000000000" pitchFamily="2" charset="0"/>
              </a:rPr>
              <a:t>JndiObject</a:t>
            </a:r>
            <a:endParaRPr lang="en-IN" b="0" i="0" dirty="0">
              <a:solidFill>
                <a:srgbClr val="212529"/>
              </a:solidFill>
              <a:effectLst/>
              <a:latin typeface="Roboto" panose="02000000000000000000" pitchFamily="2" charset="0"/>
            </a:endParaRP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0" i="0" dirty="0" err="1">
                <a:solidFill>
                  <a:srgbClr val="212529"/>
                </a:solidFill>
                <a:effectLst/>
                <a:latin typeface="Roboto" panose="02000000000000000000" pitchFamily="2" charset="0"/>
              </a:rPr>
              <a:t>JndiObjectFactory</a:t>
            </a:r>
            <a:endParaRPr lang="en-IN" b="0" i="0" dirty="0">
              <a:solidFill>
                <a:srgbClr val="212529"/>
              </a:solidFill>
              <a:effectLst/>
              <a:latin typeface="Roboto" panose="02000000000000000000" pitchFamily="2" charset="0"/>
            </a:endParaRP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1" i="0" dirty="0" err="1">
                <a:solidFill>
                  <a:srgbClr val="212529"/>
                </a:solidFill>
                <a:effectLst/>
                <a:latin typeface="Roboto" panose="02000000000000000000" pitchFamily="2" charset="0"/>
              </a:rPr>
              <a:t>JndiObjectFactoryBean</a:t>
            </a:r>
            <a:endParaRPr lang="en-IN" b="1" i="0" dirty="0">
              <a:solidFill>
                <a:srgbClr val="212529"/>
              </a:solidFill>
              <a:effectLst/>
              <a:latin typeface="Roboto" panose="02000000000000000000" pitchFamily="2" charset="0"/>
            </a:endParaRPr>
          </a:p>
          <a:p>
            <a:pPr algn="l">
              <a:buFont typeface="Arial" panose="020B0604020202020204" pitchFamily="34" charset="0"/>
              <a:buChar char="•"/>
            </a:pPr>
            <a:r>
              <a:rPr lang="en-IN" b="0" i="0" dirty="0">
                <a:solidFill>
                  <a:srgbClr val="212529"/>
                </a:solidFill>
                <a:effectLst/>
                <a:latin typeface="Roboto" panose="02000000000000000000" pitchFamily="2" charset="0"/>
              </a:rPr>
              <a:t> </a:t>
            </a:r>
            <a:r>
              <a:rPr lang="en-IN" b="0" i="0" dirty="0" err="1">
                <a:solidFill>
                  <a:srgbClr val="212529"/>
                </a:solidFill>
                <a:effectLst/>
                <a:latin typeface="Roboto" panose="02000000000000000000" pitchFamily="2" charset="0"/>
              </a:rPr>
              <a:t>JndiFactoryBean</a:t>
            </a:r>
            <a:endParaRPr lang="en-IN" b="0" i="0" dirty="0">
              <a:solidFill>
                <a:srgbClr val="212529"/>
              </a:solidFill>
              <a:effectLst/>
              <a:latin typeface="Roboto" panose="02000000000000000000" pitchFamily="2" charset="0"/>
            </a:endParaRPr>
          </a:p>
          <a:p>
            <a:br>
              <a:rPr lang="en-IN" dirty="0"/>
            </a:br>
            <a:endParaRPr lang="en-US" b="1"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10. Select the bean scope.</a:t>
            </a:r>
          </a:p>
          <a:p>
            <a:pPr algn="l">
              <a:buFont typeface="Arial" panose="020B0604020202020204" pitchFamily="34" charset="0"/>
              <a:buChar char="•"/>
            </a:pPr>
            <a:r>
              <a:rPr lang="en-US" b="0" i="0" dirty="0">
                <a:solidFill>
                  <a:srgbClr val="212529"/>
                </a:solidFill>
                <a:effectLst/>
                <a:latin typeface="Roboto" panose="02000000000000000000" pitchFamily="2" charset="0"/>
              </a:rPr>
              <a:t>Bean scope defines the accessibility of bean in a java class.</a:t>
            </a:r>
          </a:p>
          <a:p>
            <a:pPr algn="l">
              <a:buFont typeface="Arial" panose="020B0604020202020204" pitchFamily="34" charset="0"/>
              <a:buChar char="•"/>
            </a:pPr>
            <a:r>
              <a:rPr lang="en-US" b="0" i="0" dirty="0">
                <a:solidFill>
                  <a:srgbClr val="212529"/>
                </a:solidFill>
                <a:effectLst/>
                <a:latin typeface="Roboto" panose="02000000000000000000" pitchFamily="2" charset="0"/>
              </a:rPr>
              <a:t> Bean scope defines the accessibility of bean in a java package</a:t>
            </a:r>
          </a:p>
          <a:p>
            <a:pPr algn="l">
              <a:buFont typeface="Arial" panose="020B0604020202020204" pitchFamily="34" charset="0"/>
              <a:buChar char="•"/>
            </a:pPr>
            <a:r>
              <a:rPr lang="en-US" b="0" i="0" dirty="0">
                <a:solidFill>
                  <a:srgbClr val="212529"/>
                </a:solidFill>
                <a:effectLst/>
                <a:latin typeface="Roboto" panose="02000000000000000000" pitchFamily="2" charset="0"/>
              </a:rPr>
              <a:t> Bean scope defines the accessibility of bean in a web application.</a:t>
            </a:r>
          </a:p>
          <a:p>
            <a:pPr algn="l">
              <a:buFont typeface="Arial" panose="020B0604020202020204" pitchFamily="34" charset="0"/>
              <a:buChar char="•"/>
            </a:pPr>
            <a:r>
              <a:rPr lang="en-US" b="0" i="0" dirty="0">
                <a:solidFill>
                  <a:srgbClr val="212529"/>
                </a:solidFill>
                <a:effectLst/>
                <a:latin typeface="Roboto" panose="02000000000000000000" pitchFamily="2" charset="0"/>
              </a:rPr>
              <a:t> </a:t>
            </a:r>
            <a:r>
              <a:rPr lang="en-US" b="1" i="0" dirty="0">
                <a:solidFill>
                  <a:srgbClr val="212529"/>
                </a:solidFill>
                <a:effectLst/>
                <a:latin typeface="Roboto" panose="02000000000000000000" pitchFamily="2" charset="0"/>
              </a:rPr>
              <a:t>Bean scope forces Spring to produce a new bean instance as per the scope defined.</a:t>
            </a:r>
          </a:p>
          <a:p>
            <a:pPr algn="just"/>
            <a:endParaRPr lang="en-US" b="1"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261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endParaRPr lang="en-US" sz="1400" dirty="0"/>
          </a:p>
          <a:p>
            <a:pPr marL="0" indent="0">
              <a:buNone/>
            </a:pPr>
            <a:endParaRPr lang="en-IN" sz="1400" b="1"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70E487FA-E04E-4082-840A-25BDEC0725C3}" type="datetime1">
              <a:rPr lang="en-US" smtClean="0"/>
              <a:t>1/5/2024</a:t>
            </a:fld>
            <a:endParaRPr lang="en-US"/>
          </a:p>
        </p:txBody>
      </p:sp>
      <p:sp>
        <p:nvSpPr>
          <p:cNvPr id="5" name="Footer Placeholder 4"/>
          <p:cNvSpPr>
            <a:spLocks noGrp="1"/>
          </p:cNvSpPr>
          <p:nvPr>
            <p:ph type="ftr" sz="quarter" idx="11"/>
          </p:nvPr>
        </p:nvSpPr>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itchFamily="18" charset="0"/>
                <a:cs typeface="Times New Roman" pitchFamily="18" charset="0"/>
              </a:rPr>
              <a:t>Expected Questions</a:t>
            </a:r>
          </a:p>
        </p:txBody>
      </p:sp>
      <p:sp>
        <p:nvSpPr>
          <p:cNvPr id="9" name="TextBox 8">
            <a:extLst>
              <a:ext uri="{FF2B5EF4-FFF2-40B4-BE49-F238E27FC236}">
                <a16:creationId xmlns:a16="http://schemas.microsoft.com/office/drawing/2014/main" id="{802B54DB-6B24-22C0-03C6-115214C076FD}"/>
              </a:ext>
            </a:extLst>
          </p:cNvPr>
          <p:cNvSpPr txBox="1"/>
          <p:nvPr/>
        </p:nvSpPr>
        <p:spPr>
          <a:xfrm>
            <a:off x="457200" y="1371600"/>
            <a:ext cx="8229600" cy="4524315"/>
          </a:xfrm>
          <a:prstGeom prst="rect">
            <a:avLst/>
          </a:prstGeom>
          <a:noFill/>
        </p:spPr>
        <p:txBody>
          <a:bodyPr wrap="square">
            <a:spAutoFit/>
          </a:bodyPr>
          <a:lstStyle/>
          <a:p>
            <a:pPr marL="342900" indent="-342900" algn="l">
              <a:buAutoNum type="arabicPeriod"/>
            </a:pPr>
            <a:r>
              <a:rPr lang="en-US" dirty="0">
                <a:latin typeface="Times New Roman" panose="02020603050405020304" pitchFamily="18" charset="0"/>
                <a:cs typeface="Times New Roman" panose="02020603050405020304" pitchFamily="18" charset="0"/>
              </a:rPr>
              <a:t>What if you don’t have matching constructor or Setter method?</a:t>
            </a:r>
          </a:p>
          <a:p>
            <a:pPr marL="342900" indent="-342900" algn="l">
              <a:buAutoNum type="arabicPeriod"/>
            </a:pPr>
            <a:r>
              <a:rPr lang="en-US" dirty="0">
                <a:latin typeface="Times New Roman" panose="02020603050405020304" pitchFamily="18" charset="0"/>
                <a:cs typeface="Times New Roman" panose="02020603050405020304" pitchFamily="18" charset="0"/>
              </a:rPr>
              <a:t>Difference between XML and XSD file?</a:t>
            </a:r>
          </a:p>
          <a:p>
            <a:pPr marL="342900" indent="-342900" algn="l">
              <a:buAutoNum type="arabicPeriod"/>
            </a:pPr>
            <a:r>
              <a:rPr lang="en-US" dirty="0">
                <a:latin typeface="Times New Roman" panose="02020603050405020304" pitchFamily="18" charset="0"/>
                <a:cs typeface="Times New Roman" panose="02020603050405020304" pitchFamily="18" charset="0"/>
              </a:rPr>
              <a:t>Different JSP Tags?</a:t>
            </a:r>
          </a:p>
          <a:p>
            <a:pPr marL="342900" indent="-342900" algn="l">
              <a:buAutoNum type="arabicPeriod"/>
            </a:pPr>
            <a:r>
              <a:rPr lang="en-US" dirty="0">
                <a:latin typeface="Times New Roman" panose="02020603050405020304" pitchFamily="18" charset="0"/>
                <a:cs typeface="Times New Roman" panose="02020603050405020304" pitchFamily="18" charset="0"/>
              </a:rPr>
              <a:t>Which is Core functionality of Spring?</a:t>
            </a:r>
          </a:p>
          <a:p>
            <a:pPr marL="342900" indent="-342900" algn="l">
              <a:buAutoNum type="arabicPeriod"/>
            </a:pPr>
            <a:r>
              <a:rPr lang="en-US" dirty="0">
                <a:latin typeface="Times New Roman" panose="02020603050405020304" pitchFamily="18" charset="0"/>
                <a:cs typeface="Times New Roman" panose="02020603050405020304" pitchFamily="18" charset="0"/>
              </a:rPr>
              <a:t>How to use Multiple Spring Config files?</a:t>
            </a:r>
          </a:p>
          <a:p>
            <a:pPr marL="342900" indent="-342900" algn="l">
              <a:buAutoNum type="arabicPeriod"/>
            </a:pPr>
            <a:r>
              <a:rPr lang="en-US" dirty="0">
                <a:latin typeface="Times New Roman" panose="02020603050405020304" pitchFamily="18" charset="0"/>
                <a:cs typeface="Times New Roman" panose="02020603050405020304" pitchFamily="18" charset="0"/>
              </a:rPr>
              <a:t>Purpose of ref attribute in bean element, in Spring Config file?</a:t>
            </a:r>
          </a:p>
          <a:p>
            <a:pPr marL="342900" indent="-342900" algn="l">
              <a:buAutoNum type="arabicPeriod"/>
            </a:pPr>
            <a:r>
              <a:rPr lang="en-US" dirty="0">
                <a:latin typeface="Times New Roman" panose="02020603050405020304" pitchFamily="18" charset="0"/>
                <a:cs typeface="Times New Roman" panose="02020603050405020304" pitchFamily="18" charset="0"/>
              </a:rPr>
              <a:t>Only one Spring XML Config file can exist, in a </a:t>
            </a:r>
            <a:r>
              <a:rPr lang="en-US" dirty="0" err="1">
                <a:latin typeface="Times New Roman" panose="02020603050405020304" pitchFamily="18" charset="0"/>
                <a:cs typeface="Times New Roman" panose="02020603050405020304" pitchFamily="18" charset="0"/>
              </a:rPr>
              <a:t>project.Spring</a:t>
            </a:r>
            <a:r>
              <a:rPr lang="en-US" dirty="0">
                <a:latin typeface="Times New Roman" panose="02020603050405020304" pitchFamily="18" charset="0"/>
                <a:cs typeface="Times New Roman" panose="02020603050405020304" pitchFamily="18" charset="0"/>
              </a:rPr>
              <a:t> XML Config file need to be always named as ApplicationContext.xml.</a:t>
            </a:r>
          </a:p>
          <a:p>
            <a:pPr marL="342900" indent="-342900">
              <a:buFontTx/>
              <a:buAutoNum type="arabicPeriod"/>
            </a:pPr>
            <a:r>
              <a:rPr lang="en-IN" dirty="0">
                <a:latin typeface="Times New Roman" panose="02020603050405020304" pitchFamily="18" charset="0"/>
                <a:cs typeface="Times New Roman" panose="02020603050405020304" pitchFamily="18" charset="0"/>
              </a:rPr>
              <a:t>Write a program to display Spring annotations.</a:t>
            </a:r>
          </a:p>
          <a:p>
            <a:pPr marL="342900" indent="-342900">
              <a:buFontTx/>
              <a:buAutoNum type="arabicPeriod"/>
            </a:pPr>
            <a:r>
              <a:rPr lang="en-IN" dirty="0">
                <a:latin typeface="Times New Roman" panose="02020603050405020304" pitchFamily="18" charset="0"/>
                <a:cs typeface="Times New Roman" panose="02020603050405020304" pitchFamily="18" charset="0"/>
              </a:rPr>
              <a:t>Write the program in spring to inject primitive and string-based values using Constructor Injection. </a:t>
            </a:r>
          </a:p>
          <a:p>
            <a:pPr marL="342900" indent="-342900">
              <a:buFontTx/>
              <a:buAutoNum type="arabicPeriod"/>
            </a:pPr>
            <a:r>
              <a:rPr lang="en-IN" dirty="0">
                <a:latin typeface="Times New Roman" panose="02020603050405020304" pitchFamily="18" charset="0"/>
                <a:cs typeface="Times New Roman" panose="02020603050405020304" pitchFamily="18" charset="0"/>
              </a:rPr>
              <a:t>Create the First Spring Application using eclipse/other framework and print the value from XML.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0345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D6F205-69E7-457F-9803-03A41C6226D2}"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endParaRPr lang="en-US" dirty="0"/>
          </a:p>
        </p:txBody>
      </p:sp>
      <p:sp>
        <p:nvSpPr>
          <p:cNvPr id="10" name="Title 1">
            <a:extLst>
              <a:ext uri="{FF2B5EF4-FFF2-40B4-BE49-F238E27FC236}">
                <a16:creationId xmlns:a16="http://schemas.microsoft.com/office/drawing/2014/main" id="{11DF4761-32BA-4894-9E0C-FE106479FCFE}"/>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Recap/ Summary</a:t>
            </a:r>
          </a:p>
        </p:txBody>
      </p:sp>
      <p:sp>
        <p:nvSpPr>
          <p:cNvPr id="3" name="Rectangle 2"/>
          <p:cNvSpPr/>
          <p:nvPr/>
        </p:nvSpPr>
        <p:spPr>
          <a:xfrm>
            <a:off x="1371600" y="1295400"/>
            <a:ext cx="7010400" cy="2031325"/>
          </a:xfrm>
          <a:prstGeom prst="rect">
            <a:avLst/>
          </a:prstGeom>
        </p:spPr>
        <p:txBody>
          <a:bodyPr wrap="square">
            <a:spAutoFit/>
          </a:bodyPr>
          <a:lstStyle/>
          <a:p>
            <a:pPr marL="342900" indent="-34290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Discussed about key concepts of Spring Framework</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About the Spring Container</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Discussed about the Dependency Injection (DI)</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Spring Managed Bean Lifecycle</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Constructor Injection</a:t>
            </a:r>
          </a:p>
          <a:p>
            <a:pPr marL="342900" indent="-342900" algn="just">
              <a:buFont typeface="Wingdings" panose="05000000000000000000" pitchFamily="2" charset="2"/>
              <a:buChar char="v"/>
            </a:pPr>
            <a:r>
              <a:rPr lang="en-US" sz="1800" kern="1200" dirty="0">
                <a:solidFill>
                  <a:schemeClr val="tx1"/>
                </a:solidFill>
                <a:effectLst/>
                <a:latin typeface="+mn-lt"/>
                <a:ea typeface="+mn-ea"/>
                <a:cs typeface="+mn-cs"/>
              </a:rPr>
              <a:t>Metadata/ Configuration: Life </a:t>
            </a:r>
            <a:r>
              <a:rPr lang="en-IN" sz="1800" kern="1200" dirty="0">
                <a:solidFill>
                  <a:schemeClr val="tx1"/>
                </a:solidFill>
                <a:effectLst/>
                <a:latin typeface="+mn-lt"/>
                <a:ea typeface="+mn-ea"/>
                <a:cs typeface="+mn-cs"/>
              </a:rPr>
              <a:t>Cycle Annotations</a:t>
            </a:r>
          </a:p>
          <a:p>
            <a:pPr marL="342900" indent="-342900" algn="just">
              <a:buFont typeface="Wingdings" panose="05000000000000000000" pitchFamily="2" charset="2"/>
              <a:buChar char="v"/>
            </a:pPr>
            <a:r>
              <a:rPr lang="en-IN" sz="1800" kern="1200" dirty="0">
                <a:solidFill>
                  <a:schemeClr val="tx1"/>
                </a:solidFill>
                <a:effectLst/>
                <a:latin typeface="+mn-lt"/>
                <a:ea typeface="+mn-ea"/>
                <a:cs typeface="+mn-cs"/>
              </a:rPr>
              <a:t>Java Configuration, XML Free configuration.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D6F205-69E7-457F-9803-03A41C6226D2}"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endParaRPr lang="en-US" dirty="0"/>
          </a:p>
        </p:txBody>
      </p:sp>
      <p:sp>
        <p:nvSpPr>
          <p:cNvPr id="10" name="Title 1">
            <a:extLst>
              <a:ext uri="{FF2B5EF4-FFF2-40B4-BE49-F238E27FC236}">
                <a16:creationId xmlns:a16="http://schemas.microsoft.com/office/drawing/2014/main" id="{11DF4761-32BA-4894-9E0C-FE106479FCFE}"/>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References</a:t>
            </a:r>
          </a:p>
        </p:txBody>
      </p:sp>
      <p:sp>
        <p:nvSpPr>
          <p:cNvPr id="3" name="Rectangle 2"/>
          <p:cNvSpPr/>
          <p:nvPr/>
        </p:nvSpPr>
        <p:spPr>
          <a:xfrm>
            <a:off x="1371600" y="1295400"/>
            <a:ext cx="7010400" cy="3139321"/>
          </a:xfrm>
          <a:prstGeom prst="rect">
            <a:avLst/>
          </a:prstGeom>
        </p:spPr>
        <p:txBody>
          <a:bodyPr wrap="square">
            <a:spAutoFit/>
          </a:bodyPr>
          <a:lstStyle/>
          <a:p>
            <a:pPr algn="just"/>
            <a:endParaRPr lang="en-US" sz="1800" kern="1200" dirty="0">
              <a:solidFill>
                <a:schemeClr val="tx1"/>
              </a:solidFill>
              <a:effectLst/>
              <a:latin typeface="+mn-lt"/>
              <a:ea typeface="+mn-ea"/>
              <a:cs typeface="+mn-cs"/>
            </a:endParaRPr>
          </a:p>
          <a:p>
            <a:pPr marL="342900" indent="-342900" algn="just">
              <a:buFont typeface="Wingdings" panose="05000000000000000000" pitchFamily="2" charset="2"/>
              <a:buChar char="v"/>
            </a:pPr>
            <a:r>
              <a:rPr lang="en-IN" dirty="0" err="1"/>
              <a:t>Bhave</a:t>
            </a:r>
            <a:r>
              <a:rPr lang="en-IN" dirty="0"/>
              <a:t>, “Programming with Java”, Pearson Education, 2009 </a:t>
            </a:r>
          </a:p>
          <a:p>
            <a:pPr marL="342900" indent="-342900" algn="just">
              <a:buFont typeface="Wingdings" panose="05000000000000000000" pitchFamily="2" charset="2"/>
              <a:buChar char="v"/>
            </a:pPr>
            <a:r>
              <a:rPr lang="en-IN" dirty="0"/>
              <a:t>Herbert </a:t>
            </a:r>
            <a:r>
              <a:rPr lang="en-IN" dirty="0" err="1"/>
              <a:t>Schieldt</a:t>
            </a:r>
            <a:r>
              <a:rPr lang="en-IN" dirty="0"/>
              <a:t>, “The Complete </a:t>
            </a:r>
            <a:r>
              <a:rPr lang="en-IN" dirty="0" err="1"/>
              <a:t>Refernce</a:t>
            </a:r>
            <a:r>
              <a:rPr lang="en-IN" dirty="0"/>
              <a:t>: Java”, TMH, 1991 </a:t>
            </a:r>
          </a:p>
          <a:p>
            <a:pPr marL="342900" indent="-342900" algn="just">
              <a:buFont typeface="Wingdings" panose="05000000000000000000" pitchFamily="2" charset="2"/>
              <a:buChar char="v"/>
            </a:pPr>
            <a:r>
              <a:rPr lang="en-IN" dirty="0"/>
              <a:t>Hans Bergsten, “Java Server Pages”, SPD </a:t>
            </a:r>
            <a:r>
              <a:rPr lang="en-IN" dirty="0" err="1"/>
              <a:t>O’Really</a:t>
            </a:r>
            <a:r>
              <a:rPr lang="en-IN" dirty="0"/>
              <a:t>, 1985 </a:t>
            </a:r>
          </a:p>
          <a:p>
            <a:pPr marL="342900" indent="-342900" algn="just">
              <a:buFont typeface="Wingdings" panose="05000000000000000000" pitchFamily="2" charset="2"/>
              <a:buChar char="v"/>
            </a:pPr>
            <a:r>
              <a:rPr lang="en-IN" dirty="0"/>
              <a:t> Katy Sierra and Bert Bates, “Head First: Java”, </a:t>
            </a:r>
            <a:r>
              <a:rPr lang="en-IN" dirty="0" err="1"/>
              <a:t>O’Really</a:t>
            </a:r>
            <a:r>
              <a:rPr lang="en-IN" dirty="0"/>
              <a:t>, 2008 </a:t>
            </a:r>
          </a:p>
          <a:p>
            <a:pPr marL="342900" indent="-342900" algn="just">
              <a:buFont typeface="Wingdings" panose="05000000000000000000" pitchFamily="2" charset="2"/>
              <a:buChar char="v"/>
            </a:pPr>
            <a:r>
              <a:rPr lang="en-IN" dirty="0"/>
              <a:t> Katy Sierra and Bert Bates, “Head First: Servlets &amp; JSP”, </a:t>
            </a:r>
            <a:r>
              <a:rPr lang="en-IN" dirty="0" err="1"/>
              <a:t>O’Really</a:t>
            </a:r>
            <a:r>
              <a:rPr lang="en-IN" dirty="0"/>
              <a:t> , 2008</a:t>
            </a:r>
          </a:p>
          <a:p>
            <a:pPr marL="342900" indent="-342900" algn="just">
              <a:buFont typeface="Wingdings" panose="05000000000000000000" pitchFamily="2" charset="2"/>
              <a:buChar char="v"/>
            </a:pPr>
            <a:r>
              <a:rPr lang="en-IN" dirty="0" err="1"/>
              <a:t>NaughtonSchildt</a:t>
            </a:r>
            <a:r>
              <a:rPr lang="en-IN" dirty="0"/>
              <a:t>, “The Complete </a:t>
            </a:r>
            <a:r>
              <a:rPr lang="en-IN" dirty="0" err="1"/>
              <a:t>Refernce</a:t>
            </a:r>
            <a:r>
              <a:rPr lang="en-IN" dirty="0"/>
              <a:t>: JAVA2”, TMH ,1991 </a:t>
            </a:r>
          </a:p>
          <a:p>
            <a:pPr marL="342900" indent="-342900" algn="just">
              <a:buFont typeface="Wingdings" panose="05000000000000000000" pitchFamily="2" charset="2"/>
              <a:buChar char="v"/>
            </a:pPr>
            <a:r>
              <a:rPr lang="en-IN" dirty="0" err="1"/>
              <a:t>Balagurusamy</a:t>
            </a:r>
            <a:r>
              <a:rPr lang="en-IN" dirty="0"/>
              <a:t> E, “Programming in JAVA”, TMH, 2010 </a:t>
            </a:r>
          </a:p>
          <a:p>
            <a:pPr marL="342900" indent="-342900" algn="just">
              <a:buFont typeface="Wingdings" panose="05000000000000000000" pitchFamily="2" charset="2"/>
              <a:buChar char="v"/>
            </a:pPr>
            <a:r>
              <a:rPr lang="en-IN" dirty="0"/>
              <a:t>Introduction to Web Development with HTML, CSS, JavaScript (</a:t>
            </a:r>
            <a:r>
              <a:rPr lang="en-IN" dirty="0" err="1"/>
              <a:t>Cousera</a:t>
            </a:r>
            <a:r>
              <a:rPr lang="en-IN" dirty="0"/>
              <a:t> Course)</a:t>
            </a:r>
            <a:endParaRPr lang="en-US" sz="18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9385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0EB76E-8C21-46C7-A0E5-976429610736}" type="datetime1">
              <a:rPr lang="en-US" smtClean="0"/>
              <a:t>1/5/2024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Mr. ANKUR CHAUDHARY     ADVANCED JAVA PROGRAMMING                   Unit-3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b="1" dirty="0">
              <a:solidFill>
                <a:schemeClr val="tx1"/>
              </a:solidFill>
            </a:endParaRPr>
          </a:p>
          <a:p>
            <a:pPr lvl="0" algn="ctr">
              <a:spcBef>
                <a:spcPct val="0"/>
              </a:spcBef>
              <a:defRPr/>
            </a:pPr>
            <a:endParaRPr lang="en-US" dirty="0"/>
          </a:p>
        </p:txBody>
      </p:sp>
      <p:sp>
        <p:nvSpPr>
          <p:cNvPr id="10" name="Title 1">
            <a:extLst>
              <a:ext uri="{FF2B5EF4-FFF2-40B4-BE49-F238E27FC236}">
                <a16:creationId xmlns:a16="http://schemas.microsoft.com/office/drawing/2014/main" id="{11DF4761-32BA-4894-9E0C-FE106479FCFE}"/>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Noida Institute of Engineering and Technology, Greater Noida</a:t>
            </a:r>
          </a:p>
        </p:txBody>
      </p:sp>
      <p:sp>
        <p:nvSpPr>
          <p:cNvPr id="2" name="TextBox 1">
            <a:extLst>
              <a:ext uri="{FF2B5EF4-FFF2-40B4-BE49-F238E27FC236}">
                <a16:creationId xmlns:a16="http://schemas.microsoft.com/office/drawing/2014/main" id="{C85F6B54-1818-4EBB-8AE9-5FB57CA8A25C}"/>
              </a:ext>
            </a:extLst>
          </p:cNvPr>
          <p:cNvSpPr txBox="1"/>
          <p:nvPr/>
        </p:nvSpPr>
        <p:spPr>
          <a:xfrm>
            <a:off x="914400" y="2819400"/>
            <a:ext cx="7543800" cy="707886"/>
          </a:xfrm>
          <a:prstGeom prst="rect">
            <a:avLst/>
          </a:prstGeom>
          <a:noFill/>
        </p:spPr>
        <p:txBody>
          <a:bodyPr wrap="square" rtlCol="0">
            <a:spAutoFit/>
          </a:bodyPr>
          <a:lstStyle/>
          <a:p>
            <a:pPr algn="ctr"/>
            <a:r>
              <a:rPr lang="en-IN" sz="4000"/>
              <a:t>THANK YOU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9</a:t>
            </a:fld>
            <a:endParaRPr lang="en-US" dirty="0">
              <a:solidFill>
                <a:schemeClr val="tx1"/>
              </a:solidFill>
            </a:endParaRPr>
          </a:p>
        </p:txBody>
      </p:sp>
      <p:sp>
        <p:nvSpPr>
          <p:cNvPr id="5" name="Title 1"/>
          <p:cNvSpPr txBox="1">
            <a:spLocks/>
          </p:cNvSpPr>
          <p:nvPr/>
        </p:nvSpPr>
        <p:spPr>
          <a:xfrm>
            <a:off x="1335878" y="-905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solidFill>
                  <a:schemeClr val="tx1"/>
                </a:solidFill>
                <a:latin typeface="Times New Roman" panose="02020603050405020304" pitchFamily="18" charset="0"/>
                <a:cs typeface="Times New Roman" panose="02020603050405020304" pitchFamily="18" charset="0"/>
              </a:rPr>
              <a:t>Course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 y="1176061"/>
            <a:ext cx="82296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7200" y="1198727"/>
            <a:ext cx="8265604" cy="507831"/>
          </a:xfrm>
          <a:prstGeom prst="rect">
            <a:avLst/>
          </a:prstGeom>
        </p:spPr>
        <p:txBody>
          <a:bodyPr wrap="square">
            <a:spAutoFit/>
          </a:bodyPr>
          <a:lstStyle/>
          <a:p>
            <a:pPr algn="just"/>
            <a:r>
              <a:rPr lang="en-US" sz="2700" dirty="0">
                <a:solidFill>
                  <a:srgbClr val="000000"/>
                </a:solidFill>
              </a:rPr>
              <a:t>	</a:t>
            </a:r>
          </a:p>
        </p:txBody>
      </p:sp>
      <p:sp>
        <p:nvSpPr>
          <p:cNvPr id="2" name="Date Placeholder 1"/>
          <p:cNvSpPr>
            <a:spLocks noGrp="1"/>
          </p:cNvSpPr>
          <p:nvPr>
            <p:ph type="dt" sz="half" idx="10"/>
          </p:nvPr>
        </p:nvSpPr>
        <p:spPr/>
        <p:txBody>
          <a:bodyPr/>
          <a:lstStyle/>
          <a:p>
            <a:fld id="{D111E4CC-C9BC-40C3-8137-C10698B7905F}" type="datetime1">
              <a:rPr lang="en-US" smtClean="0">
                <a:solidFill>
                  <a:schemeClr val="tx1"/>
                </a:solidFill>
              </a:rPr>
              <a:t>1/5/2024</a:t>
            </a:fld>
            <a:endParaRPr lang="en-US" dirty="0">
              <a:solidFill>
                <a:schemeClr val="tx1"/>
              </a:solidFill>
            </a:endParaRPr>
          </a:p>
        </p:txBody>
      </p:sp>
      <p:sp>
        <p:nvSpPr>
          <p:cNvPr id="3" name="Footer Placeholder 2"/>
          <p:cNvSpPr>
            <a:spLocks noGrp="1"/>
          </p:cNvSpPr>
          <p:nvPr>
            <p:ph type="ftr" sz="quarter" idx="11"/>
          </p:nvPr>
        </p:nvSpPr>
        <p:spPr/>
        <p:txBody>
          <a:bodyPr/>
          <a:lstStyle/>
          <a:p>
            <a:r>
              <a:rPr lang="en-US" dirty="0"/>
              <a:t>Mr. ANKUR CHAUDHARY     ADVANCED JAVA PROGRAMMING                   Unit-3                       </a:t>
            </a:r>
          </a:p>
        </p:txBody>
      </p:sp>
      <p:graphicFrame>
        <p:nvGraphicFramePr>
          <p:cNvPr id="8" name="Table 7"/>
          <p:cNvGraphicFramePr>
            <a:graphicFrameLocks noGrp="1"/>
          </p:cNvGraphicFramePr>
          <p:nvPr>
            <p:extLst>
              <p:ext uri="{D42A27DB-BD31-4B8C-83A1-F6EECF244321}">
                <p14:modId xmlns:p14="http://schemas.microsoft.com/office/powerpoint/2010/main" val="3069330598"/>
              </p:ext>
            </p:extLst>
          </p:nvPr>
        </p:nvGraphicFramePr>
        <p:xfrm>
          <a:off x="539552" y="1166790"/>
          <a:ext cx="7963187" cy="617382"/>
        </p:xfrm>
        <a:graphic>
          <a:graphicData uri="http://schemas.openxmlformats.org/drawingml/2006/table">
            <a:tbl>
              <a:tblPr firstRow="1" firstCol="1" bandRow="1">
                <a:tableStyleId>{5A111915-BE36-4E01-A7E5-04B1672EAD32}</a:tableStyleId>
              </a:tblPr>
              <a:tblGrid>
                <a:gridCol w="7963187">
                  <a:extLst>
                    <a:ext uri="{9D8B030D-6E8A-4147-A177-3AD203B41FA5}">
                      <a16:colId xmlns:a16="http://schemas.microsoft.com/office/drawing/2014/main" val="20000"/>
                    </a:ext>
                  </a:extLst>
                </a:gridCol>
              </a:tblGrid>
              <a:tr h="617382">
                <a:tc>
                  <a:txBody>
                    <a:bodyPr/>
                    <a:lstStyle/>
                    <a:p>
                      <a:pPr marL="0" marR="0" algn="just">
                        <a:lnSpc>
                          <a:spcPct val="115000"/>
                        </a:lnSpc>
                        <a:spcBef>
                          <a:spcPts val="1200"/>
                        </a:spcBef>
                        <a:spcAft>
                          <a:spcPts val="1200"/>
                        </a:spcAft>
                      </a:pPr>
                      <a:r>
                        <a:rPr lang="en-US" sz="1800" dirty="0">
                          <a:effectLst/>
                        </a:rPr>
                        <a:t>Course outcomes :  After completion of this course students will be able to</a:t>
                      </a:r>
                      <a:endParaRPr lang="en-US" sz="1800" dirty="0">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68745365"/>
              </p:ext>
            </p:extLst>
          </p:nvPr>
        </p:nvGraphicFramePr>
        <p:xfrm>
          <a:off x="568960" y="1806838"/>
          <a:ext cx="7933778" cy="4286589"/>
        </p:xfrm>
        <a:graphic>
          <a:graphicData uri="http://schemas.openxmlformats.org/drawingml/2006/table">
            <a:tbl>
              <a:tblPr firstRow="1" firstCol="1" bandRow="1">
                <a:tableStyleId>{BDBED569-4797-4DF1-A0F4-6AAB3CD982D8}</a:tableStyleId>
              </a:tblPr>
              <a:tblGrid>
                <a:gridCol w="891086">
                  <a:extLst>
                    <a:ext uri="{9D8B030D-6E8A-4147-A177-3AD203B41FA5}">
                      <a16:colId xmlns:a16="http://schemas.microsoft.com/office/drawing/2014/main" val="4040727765"/>
                    </a:ext>
                  </a:extLst>
                </a:gridCol>
                <a:gridCol w="5924411">
                  <a:extLst>
                    <a:ext uri="{9D8B030D-6E8A-4147-A177-3AD203B41FA5}">
                      <a16:colId xmlns:a16="http://schemas.microsoft.com/office/drawing/2014/main" val="3422662514"/>
                    </a:ext>
                  </a:extLst>
                </a:gridCol>
                <a:gridCol w="1118281">
                  <a:extLst>
                    <a:ext uri="{9D8B030D-6E8A-4147-A177-3AD203B41FA5}">
                      <a16:colId xmlns:a16="http://schemas.microsoft.com/office/drawing/2014/main" val="3225774826"/>
                    </a:ext>
                  </a:extLst>
                </a:gridCol>
              </a:tblGrid>
              <a:tr h="705021">
                <a:tc>
                  <a:txBody>
                    <a:bodyPr/>
                    <a:lstStyle/>
                    <a:p>
                      <a:pPr algn="ctr">
                        <a:lnSpc>
                          <a:spcPct val="107000"/>
                        </a:lnSpc>
                        <a:spcAft>
                          <a:spcPts val="0"/>
                        </a:spcAft>
                      </a:pPr>
                      <a:r>
                        <a:rPr lang="en-IN" sz="1600" b="0" dirty="0">
                          <a:effectLst/>
                        </a:rPr>
                        <a:t>CO 1</a:t>
                      </a:r>
                      <a:endParaRPr lang="en-IN" sz="1600" b="0" dirty="0">
                        <a:effectLst/>
                        <a:latin typeface="+mn-lt"/>
                        <a:ea typeface="Calibri" panose="020F0502020204030204" pitchFamily="34" charset="0"/>
                        <a:cs typeface="Times New Roman" panose="02020603050405020304" pitchFamily="18" charset="0"/>
                      </a:endParaRPr>
                    </a:p>
                  </a:txBody>
                  <a:tcPr marL="27675" marR="27675" marT="0" marB="0">
                    <a:solidFill>
                      <a:schemeClr val="bg1"/>
                    </a:solidFill>
                  </a:tcPr>
                </a:tc>
                <a:tc>
                  <a:txBody>
                    <a:bodyPr/>
                    <a:lstStyle/>
                    <a:p>
                      <a:r>
                        <a:rPr lang="en-US" sz="1600" b="0" kern="1200" dirty="0">
                          <a:solidFill>
                            <a:schemeClr val="tx1"/>
                          </a:solidFill>
                          <a:effectLst/>
                          <a:latin typeface="+mn-lt"/>
                          <a:ea typeface="+mn-ea"/>
                          <a:cs typeface="+mn-cs"/>
                        </a:rPr>
                        <a:t>Understand the concept of implementing the connection between Java and Database </a:t>
                      </a:r>
                      <a:r>
                        <a:rPr lang="en-IN" sz="1600" b="0" kern="1200" dirty="0">
                          <a:solidFill>
                            <a:schemeClr val="tx1"/>
                          </a:solidFill>
                          <a:effectLst/>
                          <a:latin typeface="+mn-lt"/>
                          <a:ea typeface="+mn-ea"/>
                          <a:cs typeface="+mn-cs"/>
                        </a:rPr>
                        <a:t>using JDBC.</a:t>
                      </a:r>
                    </a:p>
                  </a:txBody>
                  <a:tcPr marL="27675" marR="27675" marT="0" marB="0">
                    <a:solidFill>
                      <a:schemeClr val="bg1"/>
                    </a:solidFill>
                  </a:tcPr>
                </a:tc>
                <a:tc>
                  <a:txBody>
                    <a:bodyPr/>
                    <a:lstStyle/>
                    <a:p>
                      <a:pPr algn="ctr">
                        <a:lnSpc>
                          <a:spcPct val="115000"/>
                        </a:lnSpc>
                        <a:spcAft>
                          <a:spcPts val="1000"/>
                        </a:spcAft>
                      </a:pPr>
                      <a:r>
                        <a:rPr lang="en-US" sz="1600" b="0" dirty="0">
                          <a:effectLst/>
                        </a:rPr>
                        <a:t>K2,K4</a:t>
                      </a:r>
                      <a:endParaRPr lang="en-IN" sz="1600" b="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solidFill>
                      <a:schemeClr val="bg1"/>
                    </a:solidFill>
                  </a:tcPr>
                </a:tc>
                <a:extLst>
                  <a:ext uri="{0D108BD9-81ED-4DB2-BD59-A6C34878D82A}">
                    <a16:rowId xmlns:a16="http://schemas.microsoft.com/office/drawing/2014/main" val="2642426600"/>
                  </a:ext>
                </a:extLst>
              </a:tr>
              <a:tr h="688541">
                <a:tc>
                  <a:txBody>
                    <a:bodyPr/>
                    <a:lstStyle/>
                    <a:p>
                      <a:pPr algn="ctr">
                        <a:lnSpc>
                          <a:spcPct val="107000"/>
                        </a:lnSpc>
                        <a:spcAft>
                          <a:spcPts val="0"/>
                        </a:spcAft>
                      </a:pPr>
                      <a:r>
                        <a:rPr lang="en-IN" sz="1600" b="1">
                          <a:effectLst/>
                        </a:rPr>
                        <a:t>CO 2</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a:txBody>
                    <a:bodyPr/>
                    <a:lstStyle/>
                    <a:p>
                      <a:pPr algn="just">
                        <a:lnSpc>
                          <a:spcPct val="115000"/>
                        </a:lnSpc>
                        <a:spcAft>
                          <a:spcPts val="0"/>
                        </a:spcAft>
                      </a:pPr>
                      <a:r>
                        <a:rPr lang="en-IN" sz="1600" kern="1200" dirty="0">
                          <a:solidFill>
                            <a:schemeClr val="tx1"/>
                          </a:solidFill>
                          <a:effectLst/>
                          <a:latin typeface="+mn-lt"/>
                          <a:ea typeface="+mn-ea"/>
                          <a:cs typeface="+mn-cs"/>
                        </a:rPr>
                        <a:t>Understand, Analyse, and Build dynamic web pages for server-side programming</a:t>
                      </a:r>
                    </a:p>
                  </a:txBody>
                  <a:tcPr marL="27675" marR="27675" marT="0" marB="0"/>
                </a:tc>
                <a:tc>
                  <a:txBody>
                    <a:bodyPr/>
                    <a:lstStyle/>
                    <a:p>
                      <a:pPr algn="ctr">
                        <a:lnSpc>
                          <a:spcPct val="115000"/>
                        </a:lnSpc>
                        <a:spcAft>
                          <a:spcPts val="1000"/>
                        </a:spcAft>
                      </a:pPr>
                      <a:r>
                        <a:rPr lang="en-US" sz="1600" b="1" dirty="0">
                          <a:effectLst/>
                        </a:rPr>
                        <a:t>K2,K2</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547125384"/>
                  </a:ext>
                </a:extLst>
              </a:tr>
              <a:tr h="963098">
                <a:tc>
                  <a:txBody>
                    <a:bodyPr/>
                    <a:lstStyle/>
                    <a:p>
                      <a:pPr algn="ctr">
                        <a:lnSpc>
                          <a:spcPct val="107000"/>
                        </a:lnSpc>
                        <a:spcAft>
                          <a:spcPts val="0"/>
                        </a:spcAft>
                      </a:pPr>
                      <a:r>
                        <a:rPr lang="en-IN" sz="1600" b="1" dirty="0">
                          <a:effectLst/>
                        </a:rPr>
                        <a:t>CO 3</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rgbClr val="FFC000"/>
                    </a:solidFill>
                  </a:tcPr>
                </a:tc>
                <a:tc>
                  <a:txBody>
                    <a:bodyPr/>
                    <a:lstStyle/>
                    <a:p>
                      <a:r>
                        <a:rPr lang="en-US" sz="1600" b="1" kern="1200" dirty="0">
                          <a:solidFill>
                            <a:schemeClr val="tx1"/>
                          </a:solidFill>
                          <a:effectLst/>
                          <a:latin typeface="+mn-lt"/>
                          <a:ea typeface="+mn-ea"/>
                          <a:cs typeface="+mn-cs"/>
                        </a:rPr>
                        <a:t>Analyze and design the Spring Core Modules and DI to configure and wire beans </a:t>
                      </a:r>
                      <a:r>
                        <a:rPr lang="en-IN" sz="1600" b="1" kern="1200" dirty="0">
                          <a:solidFill>
                            <a:schemeClr val="tx1"/>
                          </a:solidFill>
                          <a:effectLst/>
                          <a:latin typeface="+mn-lt"/>
                          <a:ea typeface="+mn-ea"/>
                          <a:cs typeface="+mn-cs"/>
                        </a:rPr>
                        <a:t>(application objects) together</a:t>
                      </a:r>
                    </a:p>
                  </a:txBody>
                  <a:tcPr marL="27675" marR="27675" marT="0" marB="0">
                    <a:solidFill>
                      <a:srgbClr val="FFC000"/>
                    </a:solidFill>
                  </a:tcPr>
                </a:tc>
                <a:tc>
                  <a:txBody>
                    <a:bodyPr/>
                    <a:lstStyle/>
                    <a:p>
                      <a:pPr algn="ctr">
                        <a:lnSpc>
                          <a:spcPct val="115000"/>
                        </a:lnSpc>
                        <a:spcAft>
                          <a:spcPts val="1000"/>
                        </a:spcAft>
                      </a:pPr>
                      <a:r>
                        <a:rPr lang="en-US" sz="1600" b="1" dirty="0">
                          <a:effectLst/>
                        </a:rPr>
                        <a:t>K4,K5</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solidFill>
                      <a:srgbClr val="FFC000"/>
                    </a:solidFill>
                  </a:tcPr>
                </a:tc>
                <a:extLst>
                  <a:ext uri="{0D108BD9-81ED-4DB2-BD59-A6C34878D82A}">
                    <a16:rowId xmlns:a16="http://schemas.microsoft.com/office/drawing/2014/main" val="3426395499"/>
                  </a:ext>
                </a:extLst>
              </a:tr>
              <a:tr h="914924">
                <a:tc>
                  <a:txBody>
                    <a:bodyPr/>
                    <a:lstStyle/>
                    <a:p>
                      <a:pPr algn="ctr">
                        <a:lnSpc>
                          <a:spcPct val="107000"/>
                        </a:lnSpc>
                        <a:spcAft>
                          <a:spcPts val="0"/>
                        </a:spcAft>
                      </a:pPr>
                      <a:r>
                        <a:rPr lang="en-IN" sz="1600" b="1">
                          <a:effectLst/>
                        </a:rPr>
                        <a:t>CO 4</a:t>
                      </a:r>
                      <a:endParaRPr lang="en-IN" sz="1600" b="1">
                        <a:effectLst/>
                        <a:latin typeface="+mn-lt"/>
                        <a:ea typeface="Calibri" panose="020F0502020204030204" pitchFamily="34" charset="0"/>
                        <a:cs typeface="Times New Roman" panose="02020603050405020304" pitchFamily="18" charset="0"/>
                      </a:endParaRPr>
                    </a:p>
                  </a:txBody>
                  <a:tcPr marL="27675" marR="27675" marT="0" marB="0"/>
                </a:tc>
                <a:tc>
                  <a:txBody>
                    <a:bodyPr/>
                    <a:lstStyle/>
                    <a:p>
                      <a:r>
                        <a:rPr lang="en-US" sz="1600" kern="1200" dirty="0">
                          <a:solidFill>
                            <a:schemeClr val="tx1"/>
                          </a:solidFill>
                          <a:effectLst/>
                          <a:latin typeface="+mn-lt"/>
                          <a:ea typeface="+mn-ea"/>
                          <a:cs typeface="+mn-cs"/>
                        </a:rPr>
                        <a:t>Design Model View Controller architecture and ready components that can be used to develop flexible and loosely coupled web applications.</a:t>
                      </a:r>
                      <a:endParaRPr lang="en-IN" sz="1600" kern="1200" dirty="0">
                        <a:solidFill>
                          <a:schemeClr val="tx1"/>
                        </a:solidFill>
                        <a:effectLst/>
                        <a:latin typeface="+mn-lt"/>
                        <a:ea typeface="+mn-ea"/>
                        <a:cs typeface="+mn-cs"/>
                      </a:endParaRPr>
                    </a:p>
                  </a:txBody>
                  <a:tcPr marL="27675" marR="27675" marT="0" marB="0"/>
                </a:tc>
                <a:tc>
                  <a:txBody>
                    <a:bodyPr/>
                    <a:lstStyle/>
                    <a:p>
                      <a:pPr algn="ctr">
                        <a:lnSpc>
                          <a:spcPct val="115000"/>
                        </a:lnSpc>
                        <a:spcAft>
                          <a:spcPts val="1000"/>
                        </a:spcAft>
                      </a:pPr>
                      <a:r>
                        <a:rPr lang="en-US" sz="1600" b="1" dirty="0">
                          <a:effectLst/>
                        </a:rPr>
                        <a:t> K2,K3,K6</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2906387022"/>
                  </a:ext>
                </a:extLst>
              </a:tr>
              <a:tr h="1015005">
                <a:tc>
                  <a:txBody>
                    <a:bodyPr/>
                    <a:lstStyle/>
                    <a:p>
                      <a:pPr algn="ctr">
                        <a:lnSpc>
                          <a:spcPct val="107000"/>
                        </a:lnSpc>
                        <a:spcAft>
                          <a:spcPts val="0"/>
                        </a:spcAft>
                      </a:pPr>
                      <a:r>
                        <a:rPr lang="en-IN" sz="1600" b="1" dirty="0">
                          <a:effectLst/>
                        </a:rPr>
                        <a:t>CO 5</a:t>
                      </a:r>
                      <a:endParaRPr lang="en-IN" sz="1600" b="1" dirty="0">
                        <a:effectLst/>
                        <a:latin typeface="+mn-lt"/>
                        <a:ea typeface="Calibri" panose="020F0502020204030204" pitchFamily="34" charset="0"/>
                        <a:cs typeface="Times New Roman" panose="02020603050405020304" pitchFamily="18" charset="0"/>
                      </a:endParaRPr>
                    </a:p>
                  </a:txBody>
                  <a:tcPr marL="27675" marR="27675" marT="0" marB="0">
                    <a:solidFill>
                      <a:schemeClr val="bg1"/>
                    </a:solidFill>
                  </a:tcPr>
                </a:tc>
                <a:tc>
                  <a:txBody>
                    <a:bodyPr/>
                    <a:lstStyle/>
                    <a:p>
                      <a:r>
                        <a:rPr lang="en-US" sz="1600" kern="1200" dirty="0">
                          <a:solidFill>
                            <a:schemeClr val="tx1"/>
                          </a:solidFill>
                          <a:effectLst/>
                          <a:latin typeface="+mn-lt"/>
                          <a:ea typeface="+mn-ea"/>
                          <a:cs typeface="+mn-cs"/>
                        </a:rPr>
                        <a:t>Deploy JPA to Map, store, retrieve, and update data from java objects to relational </a:t>
                      </a:r>
                      <a:r>
                        <a:rPr lang="en-IN" sz="1600" kern="1200" dirty="0">
                          <a:solidFill>
                            <a:schemeClr val="tx1"/>
                          </a:solidFill>
                          <a:effectLst/>
                          <a:latin typeface="+mn-lt"/>
                          <a:ea typeface="+mn-ea"/>
                          <a:cs typeface="+mn-cs"/>
                        </a:rPr>
                        <a:t>databases and vice versa.</a:t>
                      </a:r>
                    </a:p>
                  </a:txBody>
                  <a:tcPr marL="27675" marR="27675" marT="0" marB="0">
                    <a:solidFill>
                      <a:schemeClr val="bg1"/>
                    </a:solidFill>
                  </a:tcPr>
                </a:tc>
                <a:tc>
                  <a:txBody>
                    <a:bodyPr/>
                    <a:lstStyle/>
                    <a:p>
                      <a:pPr algn="ctr">
                        <a:lnSpc>
                          <a:spcPct val="115000"/>
                        </a:lnSpc>
                        <a:spcAft>
                          <a:spcPts val="1000"/>
                        </a:spcAft>
                      </a:pPr>
                      <a:r>
                        <a:rPr lang="en-US" sz="1600" b="1" dirty="0">
                          <a:effectLst/>
                        </a:rPr>
                        <a:t>K5</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solidFill>
                      <a:schemeClr val="bg1"/>
                    </a:solidFill>
                  </a:tcPr>
                </a:tc>
                <a:extLst>
                  <a:ext uri="{0D108BD9-81ED-4DB2-BD59-A6C34878D82A}">
                    <a16:rowId xmlns:a16="http://schemas.microsoft.com/office/drawing/2014/main" val="1589431808"/>
                  </a:ext>
                </a:extLst>
              </a:tr>
            </a:tbl>
          </a:graphicData>
        </a:graphic>
      </p:graphicFrame>
      <p:pic>
        <p:nvPicPr>
          <p:cNvPr id="10" name="Picture 2">
            <a:extLst>
              <a:ext uri="{FF2B5EF4-FFF2-40B4-BE49-F238E27FC236}">
                <a16:creationId xmlns:a16="http://schemas.microsoft.com/office/drawing/2014/main" id="{54D3E9ED-EF27-4580-A6AB-515CDA1C4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18968"/>
            <a:ext cx="1335878" cy="745736"/>
          </a:xfrm>
          <a:prstGeom prst="rect">
            <a:avLst/>
          </a:prstGeom>
          <a:noFill/>
        </p:spPr>
      </p:pic>
      <p:pic>
        <p:nvPicPr>
          <p:cNvPr id="11" name="Picture 2">
            <a:extLst>
              <a:ext uri="{FF2B5EF4-FFF2-40B4-BE49-F238E27FC236}">
                <a16:creationId xmlns:a16="http://schemas.microsoft.com/office/drawing/2014/main" id="{BDB0499D-C921-4169-8C91-29757332E7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0" y="-1"/>
            <a:ext cx="1335878" cy="783037"/>
          </a:xfrm>
          <a:prstGeom prst="rect">
            <a:avLst/>
          </a:prstGeom>
          <a:noFill/>
        </p:spPr>
      </p:pic>
    </p:spTree>
    <p:extLst>
      <p:ext uri="{BB962C8B-B14F-4D97-AF65-F5344CB8AC3E}">
        <p14:creationId xmlns:p14="http://schemas.microsoft.com/office/powerpoint/2010/main" val="54482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54376</TotalTime>
  <Words>7424</Words>
  <Application>Microsoft Office PowerPoint</Application>
  <PresentationFormat>On-screen Show (4:3)</PresentationFormat>
  <Paragraphs>1615</Paragraphs>
  <Slides>88</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88</vt:i4>
      </vt:variant>
    </vt:vector>
  </HeadingPairs>
  <TitlesOfParts>
    <vt:vector size="103" baseType="lpstr">
      <vt:lpstr>Arial</vt:lpstr>
      <vt:lpstr>Arial</vt:lpstr>
      <vt:lpstr>Calibri</vt:lpstr>
      <vt:lpstr>CIDFont+F1</vt:lpstr>
      <vt:lpstr>CIDFont+F2</vt:lpstr>
      <vt:lpstr>DM Sans</vt:lpstr>
      <vt:lpstr>ff6</vt:lpstr>
      <vt:lpstr>Helvetica</vt:lpstr>
      <vt:lpstr>Nunito</vt:lpstr>
      <vt:lpstr>Open Sans</vt:lpstr>
      <vt:lpstr>Roboto</vt:lpstr>
      <vt:lpstr>Times New Roman</vt:lpstr>
      <vt:lpstr>var(--bs-font-monospace)</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ankur chaudhary</cp:lastModifiedBy>
  <cp:revision>586</cp:revision>
  <dcterms:created xsi:type="dcterms:W3CDTF">2006-08-16T00:00:00Z</dcterms:created>
  <dcterms:modified xsi:type="dcterms:W3CDTF">2024-01-05T06:41:15Z</dcterms:modified>
</cp:coreProperties>
</file>